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wdp" ContentType="image/vnd.ms-photo"/>
  <Default Extension="gif" ContentType="image/gif"/>
  <Default Extension="png" ContentType="image/png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6" r:id="rId1"/>
  </p:sldMasterIdLst>
  <p:notesMasterIdLst>
    <p:notesMasterId r:id="rId61"/>
  </p:notesMasterIdLst>
  <p:sldIdLst>
    <p:sldId id="257" r:id="rId2"/>
    <p:sldId id="258" r:id="rId3"/>
    <p:sldId id="570" r:id="rId4"/>
    <p:sldId id="461" r:id="rId5"/>
    <p:sldId id="463" r:id="rId6"/>
    <p:sldId id="464" r:id="rId7"/>
    <p:sldId id="465" r:id="rId8"/>
    <p:sldId id="551" r:id="rId9"/>
    <p:sldId id="527" r:id="rId10"/>
    <p:sldId id="521" r:id="rId11"/>
    <p:sldId id="467" r:id="rId12"/>
    <p:sldId id="522" r:id="rId13"/>
    <p:sldId id="468" r:id="rId14"/>
    <p:sldId id="469" r:id="rId15"/>
    <p:sldId id="470" r:id="rId16"/>
    <p:sldId id="575" r:id="rId17"/>
    <p:sldId id="471" r:id="rId18"/>
    <p:sldId id="472" r:id="rId19"/>
    <p:sldId id="576" r:id="rId20"/>
    <p:sldId id="474" r:id="rId21"/>
    <p:sldId id="475" r:id="rId22"/>
    <p:sldId id="476" r:id="rId23"/>
    <p:sldId id="477" r:id="rId24"/>
    <p:sldId id="478" r:id="rId25"/>
    <p:sldId id="479" r:id="rId26"/>
    <p:sldId id="480" r:id="rId27"/>
    <p:sldId id="543" r:id="rId28"/>
    <p:sldId id="577" r:id="rId29"/>
    <p:sldId id="582" r:id="rId30"/>
    <p:sldId id="578" r:id="rId31"/>
    <p:sldId id="580" r:id="rId32"/>
    <p:sldId id="581" r:id="rId33"/>
    <p:sldId id="583" r:id="rId34"/>
    <p:sldId id="584" r:id="rId35"/>
    <p:sldId id="585" r:id="rId36"/>
    <p:sldId id="602" r:id="rId37"/>
    <p:sldId id="603" r:id="rId38"/>
    <p:sldId id="604" r:id="rId39"/>
    <p:sldId id="605" r:id="rId40"/>
    <p:sldId id="606" r:id="rId41"/>
    <p:sldId id="586" r:id="rId42"/>
    <p:sldId id="587" r:id="rId43"/>
    <p:sldId id="588" r:id="rId44"/>
    <p:sldId id="589" r:id="rId45"/>
    <p:sldId id="590" r:id="rId46"/>
    <p:sldId id="591" r:id="rId47"/>
    <p:sldId id="592" r:id="rId48"/>
    <p:sldId id="593" r:id="rId49"/>
    <p:sldId id="594" r:id="rId50"/>
    <p:sldId id="595" r:id="rId51"/>
    <p:sldId id="596" r:id="rId52"/>
    <p:sldId id="597" r:id="rId53"/>
    <p:sldId id="598" r:id="rId54"/>
    <p:sldId id="599" r:id="rId55"/>
    <p:sldId id="600" r:id="rId56"/>
    <p:sldId id="601" r:id="rId57"/>
    <p:sldId id="531" r:id="rId58"/>
    <p:sldId id="541" r:id="rId59"/>
    <p:sldId id="542" r:id="rId6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706" autoAdjust="0"/>
    <p:restoredTop sz="90760" autoAdjust="0"/>
  </p:normalViewPr>
  <p:slideViewPr>
    <p:cSldViewPr snapToGrid="0" snapToObjects="1">
      <p:cViewPr>
        <p:scale>
          <a:sx n="70" d="100"/>
          <a:sy n="70" d="100"/>
        </p:scale>
        <p:origin x="1944" y="6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viewProps" Target="viewProps.xml"/><Relationship Id="rId64" Type="http://schemas.openxmlformats.org/officeDocument/2006/relationships/theme" Target="theme/theme1.xml"/><Relationship Id="rId65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notesMaster" Target="notesMasters/notesMaster1.xml"/><Relationship Id="rId62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4DDA89-C744-4943-B458-B4FF2BC70EB9}" type="datetimeFigureOut">
              <a:rPr lang="en-US" smtClean="0"/>
              <a:t>11/29/18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20B302-C447-7E46-88B7-B5D8B53B8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4770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3.5 hours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D3093-67C4-7244-A266-D6A8CB07121C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211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64A0E-7E47-5649-B75C-84712CE8C2F5}" type="datetimeFigureOut">
              <a:rPr lang="en-US" smtClean="0"/>
              <a:t>11/29/18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64A0E-7E47-5649-B75C-84712CE8C2F5}" type="datetimeFigureOut">
              <a:rPr lang="en-US" smtClean="0"/>
              <a:t>11/29/18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B5A8B-5C51-E141-90B4-CFD4D03FB0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64A0E-7E47-5649-B75C-84712CE8C2F5}" type="datetimeFigureOut">
              <a:rPr lang="en-US" smtClean="0"/>
              <a:t>11/29/18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B5A8B-5C51-E141-90B4-CFD4D03FB0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64A0E-7E47-5649-B75C-84712CE8C2F5}" type="datetimeFigureOut">
              <a:rPr lang="en-US" smtClean="0"/>
              <a:t>11/29/18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B5A8B-5C51-E141-90B4-CFD4D03FB0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64A0E-7E47-5649-B75C-84712CE8C2F5}" type="datetimeFigureOut">
              <a:rPr lang="en-US" smtClean="0"/>
              <a:t>11/29/18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B5A8B-5C51-E141-90B4-CFD4D03FB02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64A0E-7E47-5649-B75C-84712CE8C2F5}" type="datetimeFigureOut">
              <a:rPr lang="en-US" smtClean="0"/>
              <a:t>11/29/18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B5A8B-5C51-E141-90B4-CFD4D03FB0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64A0E-7E47-5649-B75C-84712CE8C2F5}" type="datetimeFigureOut">
              <a:rPr lang="en-US" smtClean="0"/>
              <a:t>11/29/18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B5A8B-5C51-E141-90B4-CFD4D03FB02A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64A0E-7E47-5649-B75C-84712CE8C2F5}" type="datetimeFigureOut">
              <a:rPr lang="en-US" smtClean="0"/>
              <a:t>11/29/18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B5A8B-5C51-E141-90B4-CFD4D03FB0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64A0E-7E47-5649-B75C-84712CE8C2F5}" type="datetimeFigureOut">
              <a:rPr lang="en-US" smtClean="0"/>
              <a:t>11/29/18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B5A8B-5C51-E141-90B4-CFD4D03FB0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64A0E-7E47-5649-B75C-84712CE8C2F5}" type="datetimeFigureOut">
              <a:rPr lang="en-US" smtClean="0"/>
              <a:t>11/29/18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64A0E-7E47-5649-B75C-84712CE8C2F5}" type="datetimeFigureOut">
              <a:rPr lang="en-US" smtClean="0"/>
              <a:t>11/29/18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B5A8B-5C51-E141-90B4-CFD4D03FB0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3DF64A0E-7E47-5649-B75C-84712CE8C2F5}" type="datetimeFigureOut">
              <a:rPr lang="en-US" smtClean="0"/>
              <a:t>11/29/18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DB6B5A8B-5C51-E141-90B4-CFD4D03FB02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1" Type="http://schemas.openxmlformats.org/officeDocument/2006/relationships/slideLayout" Target="../slideLayouts/slideLayout1.xml"/><Relationship Id="rId2" Type="http://schemas.openxmlformats.org/officeDocument/2006/relationships/hyperlink" Target="mailto:kchapa@esc1.net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9.png"/><Relationship Id="rId3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0.png"/><Relationship Id="rId3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1.png"/><Relationship Id="rId3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Relationship Id="rId3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6.jpeg"/><Relationship Id="rId3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5.w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17.e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1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hyperlink" Target="https://it.wikipedia.org/wiki/File:Open_book_nae_02.svg" TargetMode="External"/><Relationship Id="rId5" Type="http://schemas.openxmlformats.org/officeDocument/2006/relationships/image" Target="../media/image20.png"/><Relationship Id="rId6" Type="http://schemas.openxmlformats.org/officeDocument/2006/relationships/hyperlink" Target="http://commons.wikimedia.org/wiki/file:inkscape_icons_free-hand-draw.svg" TargetMode="External"/><Relationship Id="rId7" Type="http://schemas.openxmlformats.org/officeDocument/2006/relationships/image" Target="../media/image21.png"/><Relationship Id="rId8" Type="http://schemas.openxmlformats.org/officeDocument/2006/relationships/hyperlink" Target="http://commons.wikimedia.org/wiki/File:Speech_bubble.svg" TargetMode="External"/><Relationship Id="rId9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2.png"/><Relationship Id="rId3" Type="http://schemas.openxmlformats.org/officeDocument/2006/relationships/image" Target="../media/image3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Relationship Id="rId3" Type="http://schemas.openxmlformats.org/officeDocument/2006/relationships/image" Target="../media/image23.JP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3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wmf"/><Relationship Id="rId3" Type="http://schemas.openxmlformats.org/officeDocument/2006/relationships/image" Target="../media/image3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wmf"/><Relationship Id="rId3" Type="http://schemas.openxmlformats.org/officeDocument/2006/relationships/image" Target="../media/image3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wmf"/><Relationship Id="rId3" Type="http://schemas.openxmlformats.org/officeDocument/2006/relationships/image" Target="../media/image3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4" Type="http://schemas.openxmlformats.org/officeDocument/2006/relationships/image" Target="../media/image26.jpe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2" Type="http://schemas.openxmlformats.org/officeDocument/2006/relationships/hyperlink" Target="http://i.ehow.com/images/GlobalPhoto/Articles/4551564/carve-main_Full.jpg" TargetMode="Externa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4" Type="http://schemas.openxmlformats.org/officeDocument/2006/relationships/image" Target="../media/image29.jpe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4" Type="http://schemas.openxmlformats.org/officeDocument/2006/relationships/image" Target="../media/image31.jpe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2" Type="http://schemas.openxmlformats.org/officeDocument/2006/relationships/hyperlink" Target="http://upload.wikimedia.org/wikipedia/commons/4/4c/Encore_at_mt_ellen.jpg" TargetMode="Externa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jpeg"/><Relationship Id="rId3" Type="http://schemas.openxmlformats.org/officeDocument/2006/relationships/image" Target="../media/image3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jpeg"/><Relationship Id="rId3" Type="http://schemas.openxmlformats.org/officeDocument/2006/relationships/image" Target="../media/image3.png"/></Relationships>
</file>

<file path=ppt/slides/_rels/slide5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1.jpeg"/><Relationship Id="rId12" Type="http://schemas.openxmlformats.org/officeDocument/2006/relationships/image" Target="../media/image42.jpeg"/><Relationship Id="rId13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2" Type="http://schemas.openxmlformats.org/officeDocument/2006/relationships/hyperlink" Target="http://i.ehow.com/images/GlobalPhoto/Articles/4551564/carve-main_Full.jpg" TargetMode="External"/><Relationship Id="rId3" Type="http://schemas.openxmlformats.org/officeDocument/2006/relationships/image" Target="../media/image34.jpeg"/><Relationship Id="rId4" Type="http://schemas.openxmlformats.org/officeDocument/2006/relationships/image" Target="../media/image35.jpeg"/><Relationship Id="rId5" Type="http://schemas.openxmlformats.org/officeDocument/2006/relationships/image" Target="../media/image36.jpeg"/><Relationship Id="rId6" Type="http://schemas.openxmlformats.org/officeDocument/2006/relationships/image" Target="../media/image37.jpeg"/><Relationship Id="rId7" Type="http://schemas.openxmlformats.org/officeDocument/2006/relationships/image" Target="../media/image38.jpeg"/><Relationship Id="rId8" Type="http://schemas.openxmlformats.org/officeDocument/2006/relationships/hyperlink" Target="http://upload.wikimedia.org/wikipedia/commons/4/4c/Encore_at_mt_ellen.jpg" TargetMode="External"/><Relationship Id="rId9" Type="http://schemas.openxmlformats.org/officeDocument/2006/relationships/image" Target="../media/image39.jpeg"/><Relationship Id="rId10" Type="http://schemas.openxmlformats.org/officeDocument/2006/relationships/image" Target="../media/image40.jpe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://bit.do/freeassociation" TargetMode="External"/><Relationship Id="rId4" Type="http://schemas.openxmlformats.org/officeDocument/2006/relationships/hyperlink" Target="http://bit.do/comparingterms" TargetMode="External"/><Relationship Id="rId5" Type="http://schemas.openxmlformats.org/officeDocument/2006/relationships/hyperlink" Target="http://bit.do/morevocabulary" TargetMode="External"/><Relationship Id="rId6" Type="http://schemas.openxmlformats.org/officeDocument/2006/relationships/image" Target="../media/image43.png"/><Relationship Id="rId7" Type="http://schemas.openxmlformats.org/officeDocument/2006/relationships/image" Target="../media/image44.png"/><Relationship Id="rId8" Type="http://schemas.openxmlformats.org/officeDocument/2006/relationships/image" Target="../media/image45.png"/><Relationship Id="rId9" Type="http://schemas.openxmlformats.org/officeDocument/2006/relationships/image" Target="../media/image46.png"/><Relationship Id="rId10" Type="http://schemas.openxmlformats.org/officeDocument/2006/relationships/hyperlink" Target="http://bit.do/pyramidgame" TargetMode="External"/><Relationship Id="rId11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3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http://bit.do/Day3LFISD" TargetMode="External"/><Relationship Id="rId4" Type="http://schemas.openxmlformats.org/officeDocument/2006/relationships/image" Target="../media/image3.png"/><Relationship Id="rId5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backchannelchat.com/chat/kb42y" TargetMode="Externa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JPG"/><Relationship Id="rId3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gif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7810" y="2544030"/>
            <a:ext cx="7349658" cy="1524000"/>
          </a:xfrm>
        </p:spPr>
        <p:txBody>
          <a:bodyPr/>
          <a:lstStyle/>
          <a:p>
            <a:r>
              <a:rPr lang="en-US" sz="5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00"/>
                </a:solidFill>
              </a:rPr>
              <a:t>ELL Instructional Academy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subTitle" idx="1"/>
          </p:nvPr>
        </p:nvSpPr>
        <p:spPr>
          <a:xfrm>
            <a:off x="2403981" y="4611242"/>
            <a:ext cx="6153821" cy="990600"/>
          </a:xfrm>
        </p:spPr>
        <p:txBody>
          <a:bodyPr>
            <a:noAutofit/>
          </a:bodyPr>
          <a:lstStyle/>
          <a:p>
            <a:r>
              <a:rPr lang="en-US" sz="1800" b="1" dirty="0"/>
              <a:t>Karina E. Chapa, M.Ed.</a:t>
            </a:r>
          </a:p>
          <a:p>
            <a:r>
              <a:rPr lang="en-US" sz="1800" dirty="0"/>
              <a:t>Language Proficiency, </a:t>
            </a:r>
            <a:r>
              <a:rPr lang="en-US" sz="1800" dirty="0" err="1"/>
              <a:t>Biliteracy</a:t>
            </a:r>
            <a:r>
              <a:rPr lang="en-US" sz="1800" dirty="0"/>
              <a:t> and Cultural Diversity Director</a:t>
            </a:r>
          </a:p>
          <a:p>
            <a:r>
              <a:rPr lang="en-US" sz="1800" u="sng" dirty="0">
                <a:hlinkClick r:id="rId2"/>
              </a:rPr>
              <a:t>kchapa@esc1.net</a:t>
            </a:r>
            <a:endParaRPr lang="en-US" sz="1800" u="sng" dirty="0"/>
          </a:p>
          <a:p>
            <a:r>
              <a:rPr lang="en-US" sz="1800" dirty="0"/>
              <a:t>Twitter @esc1bilingual @</a:t>
            </a:r>
            <a:r>
              <a:rPr lang="en-US" sz="1800" dirty="0" err="1"/>
              <a:t>bilingualpride</a:t>
            </a:r>
            <a:endParaRPr lang="en-US" sz="1800" dirty="0"/>
          </a:p>
        </p:txBody>
      </p:sp>
      <p:pic>
        <p:nvPicPr>
          <p:cNvPr id="8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810" y="4356487"/>
            <a:ext cx="1505912" cy="1500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</a:t>
            </a:r>
            <a:r>
              <a:rPr lang="is-IS" b="0" dirty="0"/>
              <a:t>2018</a:t>
            </a:r>
            <a:r>
              <a:rPr lang="en-US" b="0" dirty="0"/>
              <a:t>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1825733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Content and language objectives</a:t>
            </a:r>
          </a:p>
        </p:txBody>
      </p:sp>
      <p:sp>
        <p:nvSpPr>
          <p:cNvPr id="3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</a:t>
            </a:r>
            <a:r>
              <a:rPr lang="is-IS" b="0" dirty="0"/>
              <a:t>2018</a:t>
            </a:r>
            <a:r>
              <a:rPr lang="en-US" b="0" dirty="0"/>
              <a:t> Region One Education Service Center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6488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3062" y="1295400"/>
            <a:ext cx="2584904" cy="1600200"/>
          </a:xfrm>
        </p:spPr>
        <p:txBody>
          <a:bodyPr>
            <a:normAutofit/>
          </a:bodyPr>
          <a:lstStyle/>
          <a:p>
            <a:r>
              <a:rPr lang="en-US" sz="3600" dirty="0"/>
              <a:t>Anticipation Guide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086981" y="411401"/>
            <a:ext cx="3892550" cy="520863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dirty="0"/>
              <a:t>kahoot.it</a:t>
            </a:r>
          </a:p>
          <a:p>
            <a:pPr marL="0" indent="0" algn="ctr">
              <a:buNone/>
            </a:pPr>
            <a:endParaRPr lang="en-US" sz="2000" dirty="0"/>
          </a:p>
          <a:p>
            <a:pPr marL="0" indent="0" algn="ctr">
              <a:buNone/>
            </a:pPr>
            <a:endParaRPr lang="en-US" sz="2000" dirty="0"/>
          </a:p>
          <a:p>
            <a:pPr marL="0" indent="0" algn="ctr">
              <a:buNone/>
            </a:pPr>
            <a:endParaRPr lang="en-US" sz="2000" dirty="0"/>
          </a:p>
          <a:p>
            <a:pPr marL="0" indent="0" algn="ctr">
              <a:buNone/>
            </a:pPr>
            <a:endParaRPr lang="en-US" sz="2000" dirty="0"/>
          </a:p>
          <a:p>
            <a:pPr marL="0" indent="0" algn="ctr">
              <a:buNone/>
            </a:pPr>
            <a:endParaRPr lang="en-US" sz="2000" dirty="0"/>
          </a:p>
          <a:p>
            <a:pPr marL="0" indent="0" algn="ctr">
              <a:buNone/>
            </a:pPr>
            <a:endParaRPr lang="en-US" sz="2000" dirty="0"/>
          </a:p>
          <a:p>
            <a:pPr marL="0" indent="0" algn="ctr">
              <a:buNone/>
            </a:pPr>
            <a:endParaRPr lang="en-US" sz="2000" dirty="0"/>
          </a:p>
          <a:p>
            <a:pPr marL="0" indent="0" algn="ctr">
              <a:buNone/>
            </a:pPr>
            <a:endParaRPr lang="en-US" sz="2000" dirty="0"/>
          </a:p>
          <a:p>
            <a:pPr marL="0" indent="0" algn="ctr">
              <a:buNone/>
            </a:pPr>
            <a:r>
              <a:rPr lang="en-US" sz="2000" dirty="0"/>
              <a:t>create.kahoot.it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753062" y="3015720"/>
            <a:ext cx="2094869" cy="660663"/>
          </a:xfrm>
        </p:spPr>
        <p:txBody>
          <a:bodyPr>
            <a:normAutofit/>
          </a:bodyPr>
          <a:lstStyle/>
          <a:p>
            <a:r>
              <a:rPr lang="en-US" sz="2400" dirty="0"/>
              <a:t>Let’s </a:t>
            </a:r>
            <a:r>
              <a:rPr lang="en-US" sz="2400" dirty="0" err="1"/>
              <a:t>Kahoot</a:t>
            </a:r>
            <a:r>
              <a:rPr lang="en-US" sz="2400" dirty="0"/>
              <a:t>!</a:t>
            </a:r>
          </a:p>
        </p:txBody>
      </p:sp>
      <p:pic>
        <p:nvPicPr>
          <p:cNvPr id="6" name="Picture 5" descr="Q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5894" y="1808359"/>
            <a:ext cx="2414725" cy="24147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</a:t>
            </a:r>
            <a:r>
              <a:rPr lang="is-IS" b="0" dirty="0"/>
              <a:t>2018</a:t>
            </a:r>
            <a:r>
              <a:rPr lang="en-US" b="0" dirty="0"/>
              <a:t> Region One Education Service Center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4941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3062" y="1295400"/>
            <a:ext cx="2584904" cy="1600200"/>
          </a:xfrm>
        </p:spPr>
        <p:txBody>
          <a:bodyPr>
            <a:normAutofit/>
          </a:bodyPr>
          <a:lstStyle/>
          <a:p>
            <a:r>
              <a:rPr lang="en-US" sz="4000" dirty="0"/>
              <a:t>Round Table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753062" y="3015720"/>
            <a:ext cx="2094869" cy="660663"/>
          </a:xfrm>
        </p:spPr>
        <p:txBody>
          <a:bodyPr>
            <a:normAutofit/>
          </a:bodyPr>
          <a:lstStyle/>
          <a:p>
            <a:r>
              <a:rPr lang="en-US" sz="2400" dirty="0"/>
              <a:t>Let’s Write!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658" y="180938"/>
            <a:ext cx="4594934" cy="5715000"/>
          </a:xfrm>
        </p:spPr>
        <p:txBody>
          <a:bodyPr>
            <a:normAutofit/>
          </a:bodyPr>
          <a:lstStyle/>
          <a:p>
            <a:r>
              <a:rPr lang="en-US" dirty="0"/>
              <a:t>Draw a T chart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Write everything you know about content and language objectives</a:t>
            </a:r>
          </a:p>
          <a:p>
            <a:r>
              <a:rPr lang="en-US" dirty="0"/>
              <a:t>15 seconds!</a:t>
            </a:r>
          </a:p>
          <a:p>
            <a:r>
              <a:rPr lang="en-US" dirty="0"/>
              <a:t>Pass your paper to your right!</a:t>
            </a:r>
          </a:p>
          <a:p>
            <a:r>
              <a:rPr lang="en-US" dirty="0"/>
              <a:t>Repeat!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4353426" y="1576974"/>
            <a:ext cx="3477127" cy="1438746"/>
            <a:chOff x="4353426" y="1528846"/>
            <a:chExt cx="3477127" cy="1438746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6019798" y="1595992"/>
              <a:ext cx="12032" cy="1371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4353426" y="1862959"/>
              <a:ext cx="347712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4395537" y="1535832"/>
              <a:ext cx="169645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Content Objectives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104019" y="1528846"/>
              <a:ext cx="169645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Language Objectives</a:t>
              </a:r>
            </a:p>
          </p:txBody>
        </p:sp>
      </p:grpSp>
      <p:sp>
        <p:nvSpPr>
          <p:cNvPr id="1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</a:t>
            </a:r>
            <a:r>
              <a:rPr lang="is-IS" b="0" dirty="0"/>
              <a:t>2018</a:t>
            </a:r>
            <a:r>
              <a:rPr lang="en-US" b="0" dirty="0"/>
              <a:t> Region One Education Service Center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9013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66219" y="1652941"/>
            <a:ext cx="2375327" cy="1600200"/>
          </a:xfrm>
        </p:spPr>
        <p:txBody>
          <a:bodyPr>
            <a:noAutofit/>
          </a:bodyPr>
          <a:lstStyle/>
          <a:p>
            <a:r>
              <a:rPr lang="en-US" sz="4000" dirty="0"/>
              <a:t>The What and the How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047100" y="870285"/>
            <a:ext cx="4285985" cy="4572000"/>
          </a:xfrm>
        </p:spPr>
        <p:txBody>
          <a:bodyPr>
            <a:noAutofit/>
          </a:bodyPr>
          <a:lstStyle/>
          <a:p>
            <a:r>
              <a:rPr lang="en-US" sz="2400" b="1" dirty="0"/>
              <a:t>Content Objectives come from the </a:t>
            </a:r>
            <a:r>
              <a:rPr lang="en-US" sz="2400" b="1" u="sng" dirty="0"/>
              <a:t>TEKS</a:t>
            </a:r>
          </a:p>
          <a:p>
            <a:pPr marL="0" indent="0">
              <a:buNone/>
            </a:pPr>
            <a:r>
              <a:rPr lang="en-US" sz="2400" i="1" u="sng" dirty="0"/>
              <a:t>What</a:t>
            </a:r>
            <a:r>
              <a:rPr lang="en-US" sz="2400" i="1" dirty="0"/>
              <a:t> am I going to learn?</a:t>
            </a:r>
          </a:p>
          <a:p>
            <a:endParaRPr lang="en-US" sz="2400" dirty="0"/>
          </a:p>
          <a:p>
            <a:r>
              <a:rPr lang="en-US" sz="2400" b="1" dirty="0"/>
              <a:t>Language Objectives come from the </a:t>
            </a:r>
            <a:r>
              <a:rPr lang="en-US" sz="2400" b="1" u="sng" dirty="0"/>
              <a:t>ELPS</a:t>
            </a:r>
          </a:p>
          <a:p>
            <a:pPr marL="0" indent="0">
              <a:buNone/>
            </a:pPr>
            <a:r>
              <a:rPr lang="en-US" sz="2400" i="1" u="sng" dirty="0"/>
              <a:t>How</a:t>
            </a:r>
            <a:r>
              <a:rPr lang="en-US" sz="2400" i="1" dirty="0"/>
              <a:t> will I demonstrate my learning </a:t>
            </a:r>
            <a:r>
              <a:rPr lang="en-US" i="1" dirty="0"/>
              <a:t>through </a:t>
            </a:r>
            <a:r>
              <a:rPr lang="en-US" i="1" dirty="0">
                <a:solidFill>
                  <a:srgbClr val="C00000"/>
                </a:solidFill>
              </a:rPr>
              <a:t>listening, speaking, reading and/or writing</a:t>
            </a:r>
            <a:r>
              <a:rPr lang="en-US" i="1" dirty="0"/>
              <a:t>?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866219" y="2752898"/>
            <a:ext cx="2094869" cy="2895599"/>
          </a:xfrm>
        </p:spPr>
        <p:txBody>
          <a:bodyPr>
            <a:normAutofit/>
          </a:bodyPr>
          <a:lstStyle/>
          <a:p>
            <a:r>
              <a:rPr lang="en-US" sz="2400" dirty="0"/>
              <a:t>Content and Language Objectives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</a:t>
            </a:r>
            <a:r>
              <a:rPr lang="is-IS" b="0" dirty="0"/>
              <a:t>2018</a:t>
            </a:r>
            <a:r>
              <a:rPr lang="en-US" b="0" dirty="0"/>
              <a:t> Region One Education Service Center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5135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999" y="4572000"/>
            <a:ext cx="7560833" cy="1600200"/>
          </a:xfrm>
        </p:spPr>
        <p:txBody>
          <a:bodyPr>
            <a:normAutofit fontScale="90000"/>
          </a:bodyPr>
          <a:lstStyle/>
          <a:p>
            <a:r>
              <a:rPr lang="en-US" dirty="0"/>
              <a:t>Content Objective - Sample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4184" y="1155700"/>
            <a:ext cx="7339321" cy="3416300"/>
          </a:xfrm>
        </p:spPr>
        <p:txBody>
          <a:bodyPr>
            <a:noAutofit/>
          </a:bodyPr>
          <a:lstStyle/>
          <a:p>
            <a:r>
              <a:rPr lang="en-US" sz="2400" b="1" i="1" dirty="0">
                <a:solidFill>
                  <a:schemeClr val="tx1"/>
                </a:solidFill>
              </a:rPr>
              <a:t>Science TEKS:  </a:t>
            </a:r>
            <a:r>
              <a:rPr lang="en-US" sz="2400" u="sng" dirty="0">
                <a:solidFill>
                  <a:schemeClr val="tx1"/>
                </a:solidFill>
              </a:rPr>
              <a:t>Differentiate</a:t>
            </a:r>
            <a:r>
              <a:rPr lang="en-US" sz="2400" dirty="0">
                <a:solidFill>
                  <a:schemeClr val="tx1"/>
                </a:solidFill>
              </a:rPr>
              <a:t> between structure and function in plant and animal cell organelles including cell membrane, cell wall, nucleus, cytoplasm, mitochondria, chloroplast and vacuole. </a:t>
            </a:r>
          </a:p>
          <a:p>
            <a:pPr marL="0" indent="0">
              <a:buNone/>
            </a:pPr>
            <a:endParaRPr lang="en-US" sz="2400" b="1" i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400" b="1" i="1" dirty="0">
                <a:solidFill>
                  <a:srgbClr val="660066"/>
                </a:solidFill>
              </a:rPr>
              <a:t>Student Friendly format:  </a:t>
            </a:r>
            <a:r>
              <a:rPr lang="en-US" sz="2400" dirty="0">
                <a:solidFill>
                  <a:srgbClr val="660066"/>
                </a:solidFill>
              </a:rPr>
              <a:t>Today I will </a:t>
            </a:r>
            <a:r>
              <a:rPr lang="en-US" sz="2400" u="sng" dirty="0">
                <a:solidFill>
                  <a:srgbClr val="660066"/>
                </a:solidFill>
              </a:rPr>
              <a:t>compare and contrast</a:t>
            </a:r>
            <a:r>
              <a:rPr lang="en-US" sz="2400" dirty="0">
                <a:solidFill>
                  <a:srgbClr val="660066"/>
                </a:solidFill>
              </a:rPr>
              <a:t> the </a:t>
            </a:r>
            <a:r>
              <a:rPr lang="en-US" sz="2400" b="1" dirty="0">
                <a:solidFill>
                  <a:srgbClr val="660066"/>
                </a:solidFill>
              </a:rPr>
              <a:t>cell structures and functions </a:t>
            </a:r>
            <a:r>
              <a:rPr lang="en-US" sz="2400" dirty="0">
                <a:solidFill>
                  <a:srgbClr val="660066"/>
                </a:solidFill>
              </a:rPr>
              <a:t>of plants and animals.</a:t>
            </a:r>
          </a:p>
          <a:p>
            <a:endParaRPr lang="en-US" sz="2400" dirty="0"/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</a:t>
            </a:r>
            <a:r>
              <a:rPr lang="is-IS" b="0" dirty="0"/>
              <a:t>2018</a:t>
            </a:r>
            <a:r>
              <a:rPr lang="en-US" b="0" dirty="0"/>
              <a:t> Region One Education Service Center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5655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543800" cy="1600200"/>
          </a:xfrm>
        </p:spPr>
        <p:txBody>
          <a:bodyPr>
            <a:normAutofit fontScale="90000"/>
          </a:bodyPr>
          <a:lstStyle/>
          <a:p>
            <a:r>
              <a:rPr lang="en-US" dirty="0"/>
              <a:t>Writing Content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89122"/>
            <a:ext cx="7543800" cy="3886200"/>
          </a:xfrm>
        </p:spPr>
        <p:txBody>
          <a:bodyPr>
            <a:normAutofit/>
          </a:bodyPr>
          <a:lstStyle/>
          <a:p>
            <a:r>
              <a:rPr lang="en-US" sz="2400" dirty="0"/>
              <a:t>Pair-up</a:t>
            </a:r>
          </a:p>
          <a:p>
            <a:r>
              <a:rPr lang="en-US" sz="2400" dirty="0"/>
              <a:t>Analyze a Student Expectation (TEKS) from any content area</a:t>
            </a:r>
          </a:p>
          <a:p>
            <a:r>
              <a:rPr lang="en-US" sz="2400" dirty="0"/>
              <a:t>Write it in a student-friendly format on the top of your chart paper</a:t>
            </a:r>
          </a:p>
          <a:p>
            <a:r>
              <a:rPr lang="en-US" sz="2400" dirty="0"/>
              <a:t>You have 2 minutes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sz="3200" dirty="0">
                <a:solidFill>
                  <a:srgbClr val="C00000"/>
                </a:solidFill>
              </a:rPr>
              <a:t>Today I will</a:t>
            </a:r>
            <a:r>
              <a:rPr lang="mr-IN" sz="3200" dirty="0">
                <a:solidFill>
                  <a:srgbClr val="C00000"/>
                </a:solidFill>
              </a:rPr>
              <a:t>…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</a:t>
            </a:r>
            <a:r>
              <a:rPr lang="is-IS" b="0" dirty="0"/>
              <a:t>2018</a:t>
            </a:r>
            <a:r>
              <a:rPr lang="en-US" b="0" dirty="0"/>
              <a:t> Region One Education Service Center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7367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ded Corner 1"/>
          <p:cNvSpPr/>
          <p:nvPr/>
        </p:nvSpPr>
        <p:spPr>
          <a:xfrm>
            <a:off x="2509285" y="595423"/>
            <a:ext cx="4380613" cy="5231219"/>
          </a:xfrm>
          <a:prstGeom prst="foldedCorner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2892056" y="836724"/>
            <a:ext cx="3827722" cy="3416300"/>
          </a:xfrm>
          <a:prstGeom prst="rect">
            <a:avLst/>
          </a:prstGeom>
        </p:spPr>
        <p:txBody>
          <a:bodyPr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i="1" dirty="0">
                <a:solidFill>
                  <a:schemeClr val="tx1"/>
                </a:solidFill>
              </a:rPr>
              <a:t>Science TEKS:  </a:t>
            </a:r>
            <a:r>
              <a:rPr lang="en-US" sz="1800" u="sng" dirty="0">
                <a:solidFill>
                  <a:schemeClr val="tx1"/>
                </a:solidFill>
              </a:rPr>
              <a:t>Differentiate</a:t>
            </a:r>
            <a:r>
              <a:rPr lang="en-US" sz="1800" dirty="0">
                <a:solidFill>
                  <a:schemeClr val="tx1"/>
                </a:solidFill>
              </a:rPr>
              <a:t> between structure and function in plant and animal cell organelles including cell membrane, cell wall, nucleus, cytoplasm, mitochondria, chloroplast and vacuole. </a:t>
            </a:r>
          </a:p>
          <a:p>
            <a:pPr marL="0" indent="0">
              <a:buFont typeface="Arial" pitchFamily="34" charset="0"/>
              <a:buNone/>
            </a:pPr>
            <a:endParaRPr lang="en-US" sz="1800" b="1" i="1" dirty="0">
              <a:solidFill>
                <a:schemeClr val="tx1"/>
              </a:solidFill>
            </a:endParaRPr>
          </a:p>
          <a:p>
            <a:pPr marL="0" indent="0">
              <a:buFont typeface="Arial" pitchFamily="34" charset="0"/>
              <a:buNone/>
            </a:pPr>
            <a:r>
              <a:rPr lang="en-US" sz="1800" b="1" i="1" dirty="0">
                <a:solidFill>
                  <a:schemeClr val="tx1"/>
                </a:solidFill>
              </a:rPr>
              <a:t>CONTENT OBJECTIVE</a:t>
            </a:r>
          </a:p>
          <a:p>
            <a:pPr marL="0" indent="0">
              <a:buFont typeface="Arial" pitchFamily="34" charset="0"/>
              <a:buNone/>
            </a:pPr>
            <a:r>
              <a:rPr lang="en-US" sz="1800" dirty="0">
                <a:solidFill>
                  <a:schemeClr val="accent1"/>
                </a:solidFill>
              </a:rPr>
              <a:t>Today I will </a:t>
            </a:r>
            <a:r>
              <a:rPr lang="en-US" sz="1800" u="sng" dirty="0">
                <a:solidFill>
                  <a:schemeClr val="tx1"/>
                </a:solidFill>
              </a:rPr>
              <a:t>compare and contrast</a:t>
            </a:r>
            <a:r>
              <a:rPr lang="en-US" sz="1800" dirty="0">
                <a:solidFill>
                  <a:schemeClr val="tx1"/>
                </a:solidFill>
              </a:rPr>
              <a:t> the </a:t>
            </a:r>
            <a:r>
              <a:rPr lang="en-US" sz="1800" b="1" dirty="0">
                <a:solidFill>
                  <a:schemeClr val="tx1"/>
                </a:solidFill>
              </a:rPr>
              <a:t>cell structures and functions </a:t>
            </a:r>
            <a:r>
              <a:rPr lang="en-US" sz="1800" dirty="0">
                <a:solidFill>
                  <a:schemeClr val="tx1"/>
                </a:solidFill>
              </a:rPr>
              <a:t>of plants and animals.</a:t>
            </a:r>
          </a:p>
          <a:p>
            <a:pPr marL="0" indent="0">
              <a:buFont typeface="Arial" pitchFamily="34" charset="0"/>
              <a:buNone/>
            </a:pPr>
            <a:endParaRPr lang="en-US" sz="1800" dirty="0">
              <a:solidFill>
                <a:schemeClr val="tx1"/>
              </a:solidFill>
            </a:endParaRPr>
          </a:p>
          <a:p>
            <a:pPr marL="0" indent="0">
              <a:buFont typeface="Arial" pitchFamily="34" charset="0"/>
              <a:buNone/>
            </a:pPr>
            <a:r>
              <a:rPr lang="en-US" sz="1800" b="1" i="1" dirty="0">
                <a:solidFill>
                  <a:schemeClr val="tx1"/>
                </a:solidFill>
              </a:rPr>
              <a:t>LANGUAGE OBJECTIVE</a:t>
            </a:r>
          </a:p>
          <a:p>
            <a:endParaRPr lang="en-US" sz="1800" dirty="0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3577" y="6159759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5"/>
          <p:cNvSpPr txBox="1">
            <a:spLocks/>
          </p:cNvSpPr>
          <p:nvPr/>
        </p:nvSpPr>
        <p:spPr>
          <a:xfrm>
            <a:off x="772484" y="6278986"/>
            <a:ext cx="75064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de-DE" b="0" dirty="0"/>
              <a:t>©2018</a:t>
            </a:r>
            <a:r>
              <a:rPr lang="en-US" b="0" dirty="0"/>
              <a:t>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1334089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543800" cy="1600200"/>
          </a:xfrm>
        </p:spPr>
        <p:txBody>
          <a:bodyPr>
            <a:normAutofit fontScale="90000"/>
          </a:bodyPr>
          <a:lstStyle/>
          <a:p>
            <a:r>
              <a:rPr lang="en-US" dirty="0"/>
              <a:t>Language Objective - Sample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i="1" dirty="0">
                <a:solidFill>
                  <a:srgbClr val="660066"/>
                </a:solidFill>
              </a:rPr>
              <a:t>Content Objective:  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Today </a:t>
            </a:r>
            <a:r>
              <a:rPr lang="en-US" dirty="0">
                <a:solidFill>
                  <a:schemeClr val="tx1"/>
                </a:solidFill>
              </a:rPr>
              <a:t>I</a:t>
            </a:r>
            <a:r>
              <a:rPr lang="en-US" sz="2400" dirty="0">
                <a:solidFill>
                  <a:schemeClr val="tx1"/>
                </a:solidFill>
              </a:rPr>
              <a:t> will </a:t>
            </a:r>
            <a:r>
              <a:rPr lang="en-US" sz="2400" u="sng" dirty="0">
                <a:solidFill>
                  <a:schemeClr val="tx1"/>
                </a:solidFill>
              </a:rPr>
              <a:t>compare and contrast</a:t>
            </a:r>
            <a:r>
              <a:rPr lang="en-US" sz="2400" dirty="0">
                <a:solidFill>
                  <a:schemeClr val="tx1"/>
                </a:solidFill>
              </a:rPr>
              <a:t> the cell structures and functions of plants and animals.</a:t>
            </a:r>
          </a:p>
          <a:p>
            <a:pPr marL="0" indent="0">
              <a:buNone/>
            </a:pPr>
            <a:endParaRPr lang="en-US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400" b="1" i="1" dirty="0">
                <a:solidFill>
                  <a:srgbClr val="660066"/>
                </a:solidFill>
              </a:rPr>
              <a:t>Language Objective:  </a:t>
            </a:r>
          </a:p>
          <a:p>
            <a:pPr marL="0" indent="0">
              <a:buNone/>
            </a:pPr>
            <a:r>
              <a:rPr lang="en-US" sz="2400" b="1" dirty="0">
                <a:solidFill>
                  <a:schemeClr val="tx1"/>
                </a:solidFill>
              </a:rPr>
              <a:t>Today </a:t>
            </a:r>
            <a:r>
              <a:rPr lang="en-US" b="1" dirty="0">
                <a:solidFill>
                  <a:schemeClr val="tx1"/>
                </a:solidFill>
              </a:rPr>
              <a:t>I</a:t>
            </a:r>
            <a:r>
              <a:rPr lang="en-US" sz="2400" b="1" dirty="0">
                <a:solidFill>
                  <a:schemeClr val="tx1"/>
                </a:solidFill>
              </a:rPr>
              <a:t> will </a:t>
            </a:r>
            <a:r>
              <a:rPr lang="en-US" sz="2400" b="1" u="sng" dirty="0">
                <a:solidFill>
                  <a:schemeClr val="tx1"/>
                </a:solidFill>
              </a:rPr>
              <a:t>write an essay</a:t>
            </a:r>
            <a:r>
              <a:rPr lang="en-US" sz="2400" b="1" dirty="0">
                <a:solidFill>
                  <a:schemeClr val="tx1"/>
                </a:solidFill>
              </a:rPr>
              <a:t> comparing and contrasting plant and animal cells utilizing transitional phrases. </a:t>
            </a:r>
          </a:p>
          <a:p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</a:t>
            </a:r>
            <a:r>
              <a:rPr lang="is-IS" b="0" dirty="0"/>
              <a:t>2018</a:t>
            </a:r>
            <a:r>
              <a:rPr lang="en-US" b="0" dirty="0"/>
              <a:t> Region One Education Service Center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1067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543800" cy="1600200"/>
          </a:xfrm>
        </p:spPr>
        <p:txBody>
          <a:bodyPr>
            <a:normAutofit fontScale="90000"/>
          </a:bodyPr>
          <a:lstStyle/>
          <a:p>
            <a:r>
              <a:rPr lang="en-US" dirty="0"/>
              <a:t>Writing Language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3886200"/>
          </a:xfrm>
        </p:spPr>
        <p:txBody>
          <a:bodyPr>
            <a:normAutofit/>
          </a:bodyPr>
          <a:lstStyle/>
          <a:p>
            <a:r>
              <a:rPr lang="en-US" sz="2400" dirty="0"/>
              <a:t>Pair-up</a:t>
            </a:r>
          </a:p>
          <a:p>
            <a:r>
              <a:rPr lang="en-US" sz="2400" dirty="0"/>
              <a:t>Look back at the content objective you wrote</a:t>
            </a:r>
          </a:p>
          <a:p>
            <a:r>
              <a:rPr lang="en-US" sz="2400" dirty="0"/>
              <a:t>Write a language objective in a student-friendly format below your content objective</a:t>
            </a:r>
          </a:p>
          <a:p>
            <a:r>
              <a:rPr lang="en-US" sz="2400" dirty="0"/>
              <a:t>You have 2 minutes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sz="3200" dirty="0">
                <a:solidFill>
                  <a:srgbClr val="C00000"/>
                </a:solidFill>
              </a:rPr>
              <a:t>Today I will</a:t>
            </a:r>
            <a:r>
              <a:rPr lang="mr-IN" sz="3200" dirty="0">
                <a:solidFill>
                  <a:srgbClr val="C00000"/>
                </a:solidFill>
              </a:rPr>
              <a:t>…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</a:t>
            </a:r>
            <a:r>
              <a:rPr lang="is-IS" b="0" dirty="0"/>
              <a:t>2018</a:t>
            </a:r>
            <a:r>
              <a:rPr lang="en-US" b="0" dirty="0"/>
              <a:t> Region One Education Service Center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3135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ded Corner 1"/>
          <p:cNvSpPr/>
          <p:nvPr/>
        </p:nvSpPr>
        <p:spPr>
          <a:xfrm>
            <a:off x="2509285" y="531628"/>
            <a:ext cx="4210493" cy="5443870"/>
          </a:xfrm>
          <a:prstGeom prst="foldedCorner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2828261" y="772929"/>
            <a:ext cx="3827722" cy="3416300"/>
          </a:xfrm>
          <a:prstGeom prst="rect">
            <a:avLst/>
          </a:prstGeom>
        </p:spPr>
        <p:txBody>
          <a:bodyPr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i="1" dirty="0">
                <a:solidFill>
                  <a:schemeClr val="tx1"/>
                </a:solidFill>
              </a:rPr>
              <a:t>Science TEKS:  </a:t>
            </a:r>
            <a:r>
              <a:rPr lang="en-US" sz="1800" u="sng" dirty="0">
                <a:solidFill>
                  <a:schemeClr val="tx1"/>
                </a:solidFill>
              </a:rPr>
              <a:t>Differentiate</a:t>
            </a:r>
            <a:r>
              <a:rPr lang="en-US" sz="1800" dirty="0">
                <a:solidFill>
                  <a:schemeClr val="tx1"/>
                </a:solidFill>
              </a:rPr>
              <a:t> between structure and function in plant and animal cell organelles including cell membrane, cell wall, nucleus, cytoplasm, mitochondria, chloroplast and vacuole. </a:t>
            </a:r>
          </a:p>
          <a:p>
            <a:pPr marL="0" indent="0">
              <a:buFont typeface="Arial" pitchFamily="34" charset="0"/>
              <a:buNone/>
            </a:pPr>
            <a:endParaRPr lang="en-US" sz="1800" b="1" i="1" dirty="0">
              <a:solidFill>
                <a:schemeClr val="tx1"/>
              </a:solidFill>
            </a:endParaRPr>
          </a:p>
          <a:p>
            <a:pPr marL="0" indent="0">
              <a:buFont typeface="Arial" pitchFamily="34" charset="0"/>
              <a:buNone/>
            </a:pPr>
            <a:r>
              <a:rPr lang="en-US" sz="1800" b="1" i="1" dirty="0">
                <a:solidFill>
                  <a:schemeClr val="tx1"/>
                </a:solidFill>
              </a:rPr>
              <a:t>CONTENT OBJECTIVE</a:t>
            </a:r>
          </a:p>
          <a:p>
            <a:pPr marL="0" indent="0">
              <a:buFont typeface="Arial" pitchFamily="34" charset="0"/>
              <a:buNone/>
            </a:pPr>
            <a:r>
              <a:rPr lang="en-US" sz="1800" dirty="0">
                <a:solidFill>
                  <a:schemeClr val="accent1"/>
                </a:solidFill>
              </a:rPr>
              <a:t>Today I will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u="sng" dirty="0">
                <a:solidFill>
                  <a:schemeClr val="tx1"/>
                </a:solidFill>
              </a:rPr>
              <a:t>compare and contrast</a:t>
            </a:r>
            <a:r>
              <a:rPr lang="en-US" sz="1800" dirty="0">
                <a:solidFill>
                  <a:schemeClr val="tx1"/>
                </a:solidFill>
              </a:rPr>
              <a:t> the </a:t>
            </a:r>
            <a:r>
              <a:rPr lang="en-US" sz="1800" b="1" dirty="0">
                <a:solidFill>
                  <a:schemeClr val="tx1"/>
                </a:solidFill>
              </a:rPr>
              <a:t>cell structures and functions </a:t>
            </a:r>
            <a:r>
              <a:rPr lang="en-US" sz="1800" dirty="0">
                <a:solidFill>
                  <a:schemeClr val="tx1"/>
                </a:solidFill>
              </a:rPr>
              <a:t>of plants and animals.</a:t>
            </a:r>
          </a:p>
          <a:p>
            <a:pPr marL="0" indent="0">
              <a:buFont typeface="Arial" pitchFamily="34" charset="0"/>
              <a:buNone/>
            </a:pPr>
            <a:endParaRPr lang="en-US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1800" b="1" i="1" dirty="0">
                <a:solidFill>
                  <a:schemeClr val="tx1"/>
                </a:solidFill>
              </a:rPr>
              <a:t>LANGUAGE OBJECTIVE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accent1"/>
                </a:solidFill>
              </a:rPr>
              <a:t>Today I will </a:t>
            </a:r>
            <a:r>
              <a:rPr lang="en-US" sz="1800" u="sng" dirty="0">
                <a:solidFill>
                  <a:schemeClr val="tx1"/>
                </a:solidFill>
              </a:rPr>
              <a:t>write an essay</a:t>
            </a:r>
            <a:r>
              <a:rPr lang="en-US" sz="1800" dirty="0">
                <a:solidFill>
                  <a:schemeClr val="tx1"/>
                </a:solidFill>
              </a:rPr>
              <a:t> comparing and contrasting plant and animal cells utilizing transitional phrases. </a:t>
            </a:r>
          </a:p>
          <a:p>
            <a:pPr marL="0" indent="0">
              <a:buFont typeface="Arial" pitchFamily="34" charset="0"/>
              <a:buNone/>
            </a:pPr>
            <a:endParaRPr lang="en-US" sz="1800" b="1" i="1" dirty="0">
              <a:solidFill>
                <a:schemeClr val="tx1"/>
              </a:solidFill>
            </a:endParaRPr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3577" y="6159759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5"/>
          <p:cNvSpPr txBox="1">
            <a:spLocks/>
          </p:cNvSpPr>
          <p:nvPr/>
        </p:nvSpPr>
        <p:spPr>
          <a:xfrm>
            <a:off x="772484" y="6278986"/>
            <a:ext cx="75064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de-DE" b="0" dirty="0"/>
              <a:t>©2018</a:t>
            </a:r>
            <a:r>
              <a:rPr lang="en-US" b="0" dirty="0"/>
              <a:t>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157552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660" y="3652993"/>
            <a:ext cx="3667194" cy="2283824"/>
          </a:xfrm>
        </p:spPr>
        <p:txBody>
          <a:bodyPr>
            <a:noAutofit/>
          </a:bodyPr>
          <a:lstStyle/>
          <a:p>
            <a:r>
              <a:rPr lang="en-US" sz="4400" dirty="0"/>
              <a:t>Professional Learning Essential Agreements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38210" y="3155477"/>
            <a:ext cx="3440703" cy="2283824"/>
          </a:xfrm>
        </p:spPr>
        <p:txBody>
          <a:bodyPr>
            <a:no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cap="none" dirty="0"/>
              <a:t>Be respectful of others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cap="none" dirty="0"/>
              <a:t>Be an active participant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cap="none" dirty="0"/>
              <a:t>Take care of your needs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cap="none" dirty="0"/>
              <a:t>Use electronic devices as learning tools</a:t>
            </a:r>
          </a:p>
          <a:p>
            <a:endParaRPr lang="en-US" sz="2400" dirty="0"/>
          </a:p>
        </p:txBody>
      </p:sp>
      <p:pic>
        <p:nvPicPr>
          <p:cNvPr id="6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3577" y="6159759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5"/>
          <p:cNvSpPr txBox="1">
            <a:spLocks/>
          </p:cNvSpPr>
          <p:nvPr/>
        </p:nvSpPr>
        <p:spPr>
          <a:xfrm>
            <a:off x="772484" y="6278986"/>
            <a:ext cx="75064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b="0" dirty="0"/>
              <a:t>©</a:t>
            </a:r>
            <a:r>
              <a:rPr lang="is-IS" b="0" dirty="0"/>
              <a:t>2018</a:t>
            </a:r>
            <a:r>
              <a:rPr lang="en-US" b="0" dirty="0"/>
              <a:t>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4250189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Key Points to Remember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2000" y="1213345"/>
            <a:ext cx="7431505" cy="3162127"/>
          </a:xfrm>
        </p:spPr>
        <p:txBody>
          <a:bodyPr>
            <a:normAutofit/>
          </a:bodyPr>
          <a:lstStyle/>
          <a:p>
            <a:r>
              <a:rPr lang="en-US" sz="2400" dirty="0"/>
              <a:t>Make objectives </a:t>
            </a:r>
            <a:r>
              <a:rPr lang="en-US" sz="2400" b="1" dirty="0"/>
              <a:t>student friendly </a:t>
            </a:r>
            <a:r>
              <a:rPr lang="en-US" sz="2400" dirty="0"/>
              <a:t>and appropriate for grade level.</a:t>
            </a:r>
          </a:p>
          <a:p>
            <a:r>
              <a:rPr lang="en-US" sz="2400" dirty="0"/>
              <a:t>Objectives are </a:t>
            </a:r>
            <a:r>
              <a:rPr lang="en-US" sz="2400" b="1" dirty="0"/>
              <a:t>for students</a:t>
            </a:r>
            <a:r>
              <a:rPr lang="en-US" sz="2400" dirty="0"/>
              <a:t>, not for the adults in the classroom.</a:t>
            </a:r>
          </a:p>
          <a:p>
            <a:r>
              <a:rPr lang="en-US" sz="2400" dirty="0"/>
              <a:t>Post </a:t>
            </a:r>
            <a:r>
              <a:rPr lang="en-US" sz="2400" b="1" dirty="0"/>
              <a:t>eye level.</a:t>
            </a:r>
          </a:p>
          <a:p>
            <a:r>
              <a:rPr lang="en-US" sz="2400" dirty="0"/>
              <a:t>Review with students </a:t>
            </a:r>
            <a:r>
              <a:rPr lang="en-US" sz="2400" b="1" dirty="0"/>
              <a:t>before, during and after </a:t>
            </a:r>
            <a:r>
              <a:rPr lang="en-US" sz="2400" dirty="0"/>
              <a:t>each lesson.</a:t>
            </a:r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</a:t>
            </a:r>
            <a:r>
              <a:rPr lang="is-IS" b="0" dirty="0"/>
              <a:t>2018</a:t>
            </a:r>
            <a:r>
              <a:rPr lang="en-US" b="0" dirty="0"/>
              <a:t> Region One Education Service Center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0676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9" y="1541980"/>
            <a:ext cx="2339498" cy="1600200"/>
          </a:xfrm>
        </p:spPr>
        <p:txBody>
          <a:bodyPr>
            <a:normAutofit/>
          </a:bodyPr>
          <a:lstStyle/>
          <a:p>
            <a:r>
              <a:rPr lang="en-US" sz="4000" dirty="0"/>
              <a:t>Provide Feedback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866219" y="3231486"/>
            <a:ext cx="2094869" cy="1506416"/>
          </a:xfrm>
        </p:spPr>
        <p:txBody>
          <a:bodyPr>
            <a:normAutofit/>
          </a:bodyPr>
          <a:lstStyle/>
          <a:p>
            <a:r>
              <a:rPr lang="en-US" sz="2400" dirty="0"/>
              <a:t>Content and Language Objectives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71854" y="1276967"/>
            <a:ext cx="4249460" cy="358379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</a:t>
            </a:r>
            <a:r>
              <a:rPr lang="is-IS" b="0" dirty="0"/>
              <a:t>2018</a:t>
            </a:r>
            <a:r>
              <a:rPr lang="en-US" b="0" dirty="0"/>
              <a:t> Region One Education Service Center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8281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5829" y="1107942"/>
            <a:ext cx="4106179" cy="380094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866219" y="1541980"/>
            <a:ext cx="2339498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b="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000"/>
              <a:t>Provide Feedback</a:t>
            </a:r>
            <a:endParaRPr lang="en-US" sz="4000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half" idx="2"/>
          </p:nvPr>
        </p:nvSpPr>
        <p:spPr>
          <a:xfrm>
            <a:off x="866219" y="3231486"/>
            <a:ext cx="2094869" cy="1506416"/>
          </a:xfrm>
        </p:spPr>
        <p:txBody>
          <a:bodyPr>
            <a:normAutofit/>
          </a:bodyPr>
          <a:lstStyle/>
          <a:p>
            <a:r>
              <a:rPr lang="en-US" sz="2400" dirty="0"/>
              <a:t>Content and Language Objectives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</a:t>
            </a:r>
            <a:r>
              <a:rPr lang="is-IS" b="0" dirty="0"/>
              <a:t>2018</a:t>
            </a:r>
            <a:r>
              <a:rPr lang="en-US" b="0" dirty="0"/>
              <a:t> Region One Education Service Center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343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Provide Feedback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4408722" y="1737537"/>
            <a:ext cx="3906386" cy="21119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33341" y="930801"/>
            <a:ext cx="2885188" cy="380964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</a:t>
            </a:r>
            <a:r>
              <a:rPr lang="is-IS" b="0" dirty="0"/>
              <a:t>2018</a:t>
            </a:r>
            <a:r>
              <a:rPr lang="en-US" b="0" dirty="0"/>
              <a:t> Region One Education Service Center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8597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0628" y="841620"/>
            <a:ext cx="5923172" cy="388435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Provide Feedback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</a:t>
            </a:r>
            <a:r>
              <a:rPr lang="is-IS" b="0" dirty="0"/>
              <a:t>2018</a:t>
            </a:r>
            <a:r>
              <a:rPr lang="en-US" b="0" dirty="0"/>
              <a:t> Region One Education Service Center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3695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hoto_8.JPG"/>
          <p:cNvPicPr>
            <a:picLocks noChangeAspect="1"/>
          </p:cNvPicPr>
          <p:nvPr/>
        </p:nvPicPr>
        <p:blipFill>
          <a:blip r:embed="rId2"/>
          <a:srcRect l="7362" r="12553" b="35593"/>
          <a:stretch>
            <a:fillRect/>
          </a:stretch>
        </p:blipFill>
        <p:spPr>
          <a:xfrm>
            <a:off x="1606216" y="990600"/>
            <a:ext cx="5937584" cy="35814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</p:spPr>
        <p:txBody>
          <a:bodyPr/>
          <a:lstStyle/>
          <a:p>
            <a:r>
              <a:rPr lang="en-US" dirty="0"/>
              <a:t>Provide Feedback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</a:t>
            </a:r>
            <a:r>
              <a:rPr lang="is-IS" b="0" dirty="0"/>
              <a:t>2018</a:t>
            </a:r>
            <a:r>
              <a:rPr lang="en-US" b="0" dirty="0"/>
              <a:t> Region One Education Service Center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0828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3" descr="photo_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1208" y="887741"/>
            <a:ext cx="3381658" cy="450887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866219" y="1541980"/>
            <a:ext cx="2339498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b="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000"/>
              <a:t>Provide Feedback</a:t>
            </a:r>
            <a:endParaRPr lang="en-US" sz="4000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half" idx="2"/>
          </p:nvPr>
        </p:nvSpPr>
        <p:spPr>
          <a:xfrm>
            <a:off x="866219" y="3231486"/>
            <a:ext cx="2094869" cy="1506416"/>
          </a:xfrm>
        </p:spPr>
        <p:txBody>
          <a:bodyPr>
            <a:normAutofit/>
          </a:bodyPr>
          <a:lstStyle/>
          <a:p>
            <a:r>
              <a:rPr lang="en-US" sz="2400" dirty="0"/>
              <a:t>Content and Language Objectives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</a:t>
            </a:r>
            <a:r>
              <a:rPr lang="is-IS" b="0" dirty="0"/>
              <a:t>2018</a:t>
            </a:r>
            <a:r>
              <a:rPr lang="en-US" b="0" dirty="0"/>
              <a:t> Region One Education Service Center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4989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9485" y="697832"/>
            <a:ext cx="5257800" cy="5029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88696" y="2440954"/>
            <a:ext cx="3538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Content and Language Objectives</a:t>
            </a:r>
          </a:p>
        </p:txBody>
      </p:sp>
      <p:sp>
        <p:nvSpPr>
          <p:cNvPr id="14" name="TextBox 13"/>
          <p:cNvSpPr txBox="1"/>
          <p:nvPr/>
        </p:nvSpPr>
        <p:spPr>
          <a:xfrm rot="151231">
            <a:off x="2781273" y="1425333"/>
            <a:ext cx="37394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SHELTERED INSTRUCTION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</a:t>
            </a:r>
            <a:r>
              <a:rPr lang="is-IS" b="0" dirty="0"/>
              <a:t>2018</a:t>
            </a:r>
            <a:r>
              <a:rPr lang="en-US" b="0" dirty="0"/>
              <a:t> Region One Education Service Center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1121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Structured reading </a:t>
            </a:r>
            <a:br>
              <a:rPr lang="en-US" dirty="0"/>
            </a:br>
            <a:r>
              <a:rPr lang="en-US" dirty="0"/>
              <a:t>and writing activities</a:t>
            </a:r>
          </a:p>
        </p:txBody>
      </p:sp>
      <p:sp>
        <p:nvSpPr>
          <p:cNvPr id="3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</a:t>
            </a:r>
            <a:r>
              <a:rPr lang="is-IS" b="0" dirty="0"/>
              <a:t>2018</a:t>
            </a:r>
            <a:r>
              <a:rPr lang="en-US" b="0" dirty="0"/>
              <a:t> Region One Education Service Center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4727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Structured </a:t>
            </a:r>
            <a:r>
              <a:rPr lang="en-US" dirty="0" smtClean="0"/>
              <a:t>Reading and Writing Activities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762000" y="457200"/>
            <a:ext cx="3376863" cy="3886200"/>
          </a:xfrm>
        </p:spPr>
        <p:txBody>
          <a:bodyPr>
            <a:normAutofit/>
          </a:bodyPr>
          <a:lstStyle/>
          <a:p>
            <a:pPr marL="365760" indent="-283464">
              <a:buFont typeface="Wingdings 2"/>
              <a:buChar char=""/>
              <a:defRPr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Adapted Texts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65760" indent="-283464">
              <a:buFont typeface="Wingdings 2"/>
              <a:buChar char=""/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SQP2RS</a:t>
            </a:r>
          </a:p>
          <a:p>
            <a:pPr marL="365760" indent="-283464">
              <a:buFont typeface="Wingdings 2"/>
              <a:buChar char=""/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Graphic Organizers</a:t>
            </a:r>
          </a:p>
          <a:p>
            <a:pPr marL="365760" indent="-283464">
              <a:buFont typeface="Wingdings 2"/>
              <a:buChar char=""/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Thinking Maps</a:t>
            </a:r>
          </a:p>
          <a:p>
            <a:pPr marL="365760" indent="-283464">
              <a:buFont typeface="Wingdings 2"/>
              <a:buChar char=""/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Jigsaw Reading</a:t>
            </a:r>
          </a:p>
          <a:p>
            <a:pPr marL="365760" indent="-283464">
              <a:buFont typeface="Wingdings 2"/>
              <a:buChar char=""/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Outlines</a:t>
            </a:r>
          </a:p>
          <a:p>
            <a:pPr marL="365760" indent="-283464">
              <a:buFont typeface="Wingdings 2"/>
              <a:buChar char=""/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Highlighted Texts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482520" y="866273"/>
            <a:ext cx="3674892" cy="3260558"/>
          </a:xfrm>
          <a:prstGeom prst="rect">
            <a:avLst/>
          </a:prstGeom>
        </p:spPr>
        <p:txBody>
          <a:bodyPr>
            <a:noAutofit/>
          </a:bodyPr>
          <a:lstStyle/>
          <a:p>
            <a:pPr marL="365760" indent="-283464" defTabSz="9144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Wingdings 2"/>
              <a:buChar char=""/>
              <a:defRPr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1-2-4-All</a:t>
            </a:r>
          </a:p>
          <a:p>
            <a:pPr marL="365760" indent="-283464" defTabSz="9144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Wingdings 2"/>
              <a:buChar char=""/>
              <a:defRPr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Round Table</a:t>
            </a:r>
          </a:p>
          <a:p>
            <a:pPr marL="365760" indent="-283464" defTabSz="9144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Wingdings 2"/>
              <a:buChar char=""/>
              <a:defRPr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Taped Texts</a:t>
            </a:r>
          </a:p>
          <a:p>
            <a:pPr marL="365760" indent="-283464" defTabSz="9144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Wingdings 2"/>
              <a:buChar char=""/>
              <a:defRPr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Marginal Notes</a:t>
            </a:r>
          </a:p>
          <a:p>
            <a:pPr marL="365760" indent="-283464" defTabSz="9144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Wingdings 2"/>
              <a:buChar char=""/>
              <a:defRPr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Native Language Texts</a:t>
            </a:r>
          </a:p>
          <a:p>
            <a:pPr marL="365760" indent="-283464" defTabSz="9144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Wingdings 2"/>
              <a:buChar char=""/>
              <a:defRPr/>
            </a:pP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Write-Read-Read-Trade</a:t>
            </a:r>
          </a:p>
          <a:p>
            <a:pPr marL="365760" indent="-283464" defTabSz="9144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Wingdings 2"/>
              <a:buChar char=""/>
              <a:defRPr/>
            </a:pP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Read-Cover-Remember-Retell-Sketch!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</a:t>
            </a:r>
            <a:r>
              <a:rPr lang="is-IS" b="0" dirty="0"/>
              <a:t>2018</a:t>
            </a:r>
            <a:r>
              <a:rPr lang="en-US" b="0" dirty="0"/>
              <a:t> Region One Education Service Center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137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4358D1D2-D487-4BDC-AA1C-20F2832C14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978" y="724943"/>
            <a:ext cx="3178592" cy="41361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23B0EDC6-F6B7-45ED-A453-FEECB409FC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5">
            <a:extLst>
              <a:ext uri="{FF2B5EF4-FFF2-40B4-BE49-F238E27FC236}">
                <a16:creationId xmlns="" xmlns:a16="http://schemas.microsoft.com/office/drawing/2014/main" id="{14608162-3F7A-4DD9-A2AF-3CE1619F9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©2018 Region One Education Service Center</a:t>
            </a:r>
          </a:p>
        </p:txBody>
      </p:sp>
      <p:sp>
        <p:nvSpPr>
          <p:cNvPr id="9" name="Title 1">
            <a:extLst>
              <a:ext uri="{FF2B5EF4-FFF2-40B4-BE49-F238E27FC236}">
                <a16:creationId xmlns="" xmlns:a16="http://schemas.microsoft.com/office/drawing/2014/main" id="{8328EC6A-6A17-4610-8FD0-8F1659AEB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99" y="4572000"/>
            <a:ext cx="7542551" cy="1600200"/>
          </a:xfrm>
        </p:spPr>
        <p:txBody>
          <a:bodyPr/>
          <a:lstStyle/>
          <a:p>
            <a:pPr algn="ctr"/>
            <a:r>
              <a:rPr lang="en-US" dirty="0"/>
              <a:t>Think, Pair, Share!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A024BDF5-B195-4662-8B4F-FE57BB0A9D64}"/>
              </a:ext>
            </a:extLst>
          </p:cNvPr>
          <p:cNvSpPr txBox="1"/>
          <p:nvPr/>
        </p:nvSpPr>
        <p:spPr>
          <a:xfrm>
            <a:off x="4715435" y="4629485"/>
            <a:ext cx="12819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Calibri" panose="020F0502020204030204" pitchFamily="34" charset="0"/>
              </a:rPr>
              <a:t>YOUR IDEA HERE</a:t>
            </a:r>
          </a:p>
        </p:txBody>
      </p:sp>
      <p:pic>
        <p:nvPicPr>
          <p:cNvPr id="11" name="Picture 10" descr="C:\Documents and Settings\kchapa\Local Settings\Temporary Internet Files\Content.IE5\9JKJ0QWJ\MC900434411[1].wmf">
            <a:extLst>
              <a:ext uri="{FF2B5EF4-FFF2-40B4-BE49-F238E27FC236}">
                <a16:creationId xmlns="" xmlns:a16="http://schemas.microsoft.com/office/drawing/2014/main" id="{29F93D1C-4992-4786-B387-A9DDE112C5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541" r="-1"/>
          <a:stretch/>
        </p:blipFill>
        <p:spPr bwMode="auto">
          <a:xfrm>
            <a:off x="4715435" y="3075560"/>
            <a:ext cx="1160430" cy="1236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2427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SQP2RS</a:t>
            </a:r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</a:t>
            </a:r>
            <a:r>
              <a:rPr lang="is-IS" b="0" dirty="0"/>
              <a:t>2018</a:t>
            </a:r>
            <a:r>
              <a:rPr lang="en-US" b="0" dirty="0"/>
              <a:t> Region One Education Service Center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4">
            <a:extLst>
              <a:ext uri="{FF2B5EF4-FFF2-40B4-BE49-F238E27FC236}">
                <a16:creationId xmlns="" xmlns:a16="http://schemas.microsoft.com/office/drawing/2014/main" id="{8B2215A7-C96A-4B8D-9AE1-8AD358E581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0256" y="356348"/>
            <a:ext cx="7620000" cy="4800600"/>
          </a:xfrm>
        </p:spPr>
        <p:txBody>
          <a:bodyPr/>
          <a:lstStyle/>
          <a:p>
            <a:r>
              <a:rPr lang="en-US" altLang="en-US" sz="3600" dirty="0">
                <a:solidFill>
                  <a:srgbClr val="C00000"/>
                </a:solidFill>
              </a:rPr>
              <a:t>Survey</a:t>
            </a:r>
          </a:p>
          <a:p>
            <a:r>
              <a:rPr lang="en-US" altLang="en-US" sz="3600" dirty="0">
                <a:solidFill>
                  <a:srgbClr val="C00000"/>
                </a:solidFill>
              </a:rPr>
              <a:t>Question</a:t>
            </a:r>
          </a:p>
          <a:p>
            <a:r>
              <a:rPr lang="en-US" altLang="en-US" sz="3600" dirty="0">
                <a:solidFill>
                  <a:srgbClr val="C00000"/>
                </a:solidFill>
              </a:rPr>
              <a:t>Predict</a:t>
            </a:r>
          </a:p>
          <a:p>
            <a:r>
              <a:rPr lang="en-US" altLang="en-US" sz="3600" dirty="0"/>
              <a:t>Read</a:t>
            </a:r>
          </a:p>
          <a:p>
            <a:r>
              <a:rPr lang="en-US" altLang="en-US" sz="3600" dirty="0"/>
              <a:t>Response</a:t>
            </a:r>
          </a:p>
          <a:p>
            <a:r>
              <a:rPr lang="en-US" altLang="en-US" sz="3600" dirty="0"/>
              <a:t>Summarize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545B0FD4-4BA7-402C-97D4-B14901E2B9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3427" y="753644"/>
            <a:ext cx="3633601" cy="47749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38147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SQP2RS</a:t>
            </a:r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</a:t>
            </a:r>
            <a:r>
              <a:rPr lang="is-IS" b="0" dirty="0"/>
              <a:t>2018</a:t>
            </a:r>
            <a:r>
              <a:rPr lang="en-US" b="0" dirty="0"/>
              <a:t> Region One Education Service Center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4">
            <a:extLst>
              <a:ext uri="{FF2B5EF4-FFF2-40B4-BE49-F238E27FC236}">
                <a16:creationId xmlns="" xmlns:a16="http://schemas.microsoft.com/office/drawing/2014/main" id="{8B2215A7-C96A-4B8D-9AE1-8AD358E581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0256" y="356348"/>
            <a:ext cx="7620000" cy="4800600"/>
          </a:xfrm>
        </p:spPr>
        <p:txBody>
          <a:bodyPr/>
          <a:lstStyle/>
          <a:p>
            <a:r>
              <a:rPr lang="en-US" altLang="en-US" sz="3600" dirty="0">
                <a:solidFill>
                  <a:srgbClr val="C00000"/>
                </a:solidFill>
              </a:rPr>
              <a:t>Survey</a:t>
            </a:r>
          </a:p>
          <a:p>
            <a:r>
              <a:rPr lang="en-US" altLang="en-US" sz="3600" dirty="0">
                <a:solidFill>
                  <a:srgbClr val="C00000"/>
                </a:solidFill>
              </a:rPr>
              <a:t>Question</a:t>
            </a:r>
          </a:p>
          <a:p>
            <a:r>
              <a:rPr lang="en-US" altLang="en-US" sz="3600" dirty="0">
                <a:solidFill>
                  <a:srgbClr val="C00000"/>
                </a:solidFill>
              </a:rPr>
              <a:t>Predict</a:t>
            </a:r>
          </a:p>
          <a:p>
            <a:r>
              <a:rPr lang="en-US" altLang="en-US" sz="3600" dirty="0">
                <a:solidFill>
                  <a:srgbClr val="00B050"/>
                </a:solidFill>
              </a:rPr>
              <a:t>Read</a:t>
            </a:r>
          </a:p>
          <a:p>
            <a:r>
              <a:rPr lang="en-US" altLang="en-US" sz="3600" dirty="0"/>
              <a:t>Response</a:t>
            </a:r>
          </a:p>
          <a:p>
            <a:r>
              <a:rPr lang="en-US" altLang="en-US" sz="3600" dirty="0"/>
              <a:t>Summarize</a:t>
            </a:r>
          </a:p>
        </p:txBody>
      </p:sp>
      <p:pic>
        <p:nvPicPr>
          <p:cNvPr id="7" name="Picture 6" descr="A screenshot of a newspaper&#10;&#10;Description generated with very high confidence">
            <a:extLst>
              <a:ext uri="{FF2B5EF4-FFF2-40B4-BE49-F238E27FC236}">
                <a16:creationId xmlns="" xmlns:a16="http://schemas.microsoft.com/office/drawing/2014/main" id="{7EE89409-0722-4F23-ABFD-9F432EB390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7529" y="913473"/>
            <a:ext cx="3464371" cy="44801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9029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>
            <a:extLst>
              <a:ext uri="{FF2B5EF4-FFF2-40B4-BE49-F238E27FC236}">
                <a16:creationId xmlns="" xmlns:a16="http://schemas.microsoft.com/office/drawing/2014/main" id="{CCBF7106-ED8F-4587-8ACC-2C85BA6D5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Inside-Outside Circle</a:t>
            </a:r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61999" y="6208776"/>
            <a:ext cx="7602072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</a:t>
            </a:r>
            <a:r>
              <a:rPr lang="is-IS" b="0" dirty="0"/>
              <a:t>2018</a:t>
            </a:r>
            <a:r>
              <a:rPr lang="en-US" b="0" dirty="0"/>
              <a:t> Region One Education Service Center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>
            <a:extLst>
              <a:ext uri="{FF2B5EF4-FFF2-40B4-BE49-F238E27FC236}">
                <a16:creationId xmlns="" xmlns:a16="http://schemas.microsoft.com/office/drawing/2014/main" id="{2EDA48CD-0EB8-499A-B166-796FB55BF8AC}"/>
              </a:ext>
            </a:extLst>
          </p:cNvPr>
          <p:cNvSpPr txBox="1">
            <a:spLocks/>
          </p:cNvSpPr>
          <p:nvPr/>
        </p:nvSpPr>
        <p:spPr>
          <a:xfrm>
            <a:off x="2124774" y="1018496"/>
            <a:ext cx="2023872" cy="349180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dirty="0"/>
              <a:t>Read</a:t>
            </a:r>
            <a:br>
              <a:rPr lang="en-US" sz="3200" dirty="0"/>
            </a:br>
            <a:r>
              <a:rPr lang="en-US" sz="3200" dirty="0"/>
              <a:t>Cover</a:t>
            </a:r>
            <a:br>
              <a:rPr lang="en-US" sz="3200" dirty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>Remember</a:t>
            </a:r>
            <a:br>
              <a:rPr lang="en-US" sz="3200" dirty="0"/>
            </a:br>
            <a:r>
              <a:rPr lang="en-US" sz="3200" dirty="0"/>
              <a:t>Retell</a:t>
            </a:r>
            <a:br>
              <a:rPr lang="en-US" sz="3200" dirty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>Sketch!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B96A6FB9-E16F-4940-94F1-2D2E6C188B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99163" y="1388709"/>
            <a:ext cx="1242955" cy="692365"/>
          </a:xfrm>
          <a:prstGeom prst="rect">
            <a:avLst/>
          </a:prstGeom>
        </p:spPr>
      </p:pic>
      <p:pic>
        <p:nvPicPr>
          <p:cNvPr id="10" name="Picture 9" descr="A picture containing object&#10;&#10;Description generated with high confidence">
            <a:extLst>
              <a:ext uri="{FF2B5EF4-FFF2-40B4-BE49-F238E27FC236}">
                <a16:creationId xmlns="" xmlns:a16="http://schemas.microsoft.com/office/drawing/2014/main" id="{381F13E3-786C-40D5-88FB-6CE8AD5DE9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986525" y="3755292"/>
            <a:ext cx="878305" cy="878305"/>
          </a:xfrm>
          <a:prstGeom prst="rect">
            <a:avLst/>
          </a:prstGeom>
        </p:spPr>
      </p:pic>
      <p:pic>
        <p:nvPicPr>
          <p:cNvPr id="11" name="Picture 10" descr="A close up of a logo&#10;&#10;Description generated with very high confidence">
            <a:extLst>
              <a:ext uri="{FF2B5EF4-FFF2-40B4-BE49-F238E27FC236}">
                <a16:creationId xmlns="" xmlns:a16="http://schemas.microsoft.com/office/drawing/2014/main" id="{7704FE62-7AFB-4066-ABA0-7884C03FD80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 flipH="1">
            <a:off x="872859" y="2521683"/>
            <a:ext cx="1120491" cy="84386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B7F57F14-4CE9-425D-A9A5-5169D3E4CC9C}"/>
              </a:ext>
            </a:extLst>
          </p:cNvPr>
          <p:cNvSpPr txBox="1"/>
          <p:nvPr/>
        </p:nvSpPr>
        <p:spPr>
          <a:xfrm>
            <a:off x="1157263" y="1018496"/>
            <a:ext cx="401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A2ED25E4-1993-493A-B22B-6DB66BE7BA5E}"/>
              </a:ext>
            </a:extLst>
          </p:cNvPr>
          <p:cNvSpPr txBox="1"/>
          <p:nvPr/>
        </p:nvSpPr>
        <p:spPr>
          <a:xfrm>
            <a:off x="1157263" y="2142147"/>
            <a:ext cx="401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</a:rPr>
              <a:t>B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AB38B0A9-3B3C-4942-A5B4-CD28CCE4EA05}"/>
              </a:ext>
            </a:extLst>
          </p:cNvPr>
          <p:cNvSpPr txBox="1"/>
          <p:nvPr/>
        </p:nvSpPr>
        <p:spPr>
          <a:xfrm>
            <a:off x="1069181" y="3385960"/>
            <a:ext cx="575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A</a:t>
            </a:r>
            <a:r>
              <a:rPr lang="en-US" b="1" dirty="0">
                <a:solidFill>
                  <a:srgbClr val="00B0F0"/>
                </a:solidFill>
              </a:rPr>
              <a:t>B</a:t>
            </a:r>
          </a:p>
        </p:txBody>
      </p:sp>
      <p:pic>
        <p:nvPicPr>
          <p:cNvPr id="21" name="Picture 20" descr="A screenshot of a newspaper&#10;&#10;Description generated with very high confidence">
            <a:extLst>
              <a:ext uri="{FF2B5EF4-FFF2-40B4-BE49-F238E27FC236}">
                <a16:creationId xmlns="" xmlns:a16="http://schemas.microsoft.com/office/drawing/2014/main" id="{0ED76759-3E3E-4B13-9D98-EF402666349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62188" y="913473"/>
            <a:ext cx="3139712" cy="40602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40900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 to your 6 o’clock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990726"/>
            <a:ext cx="7515726" cy="3416300"/>
          </a:xfrm>
        </p:spPr>
        <p:txBody>
          <a:bodyPr>
            <a:noAutofit/>
          </a:bodyPr>
          <a:lstStyle/>
          <a:p>
            <a:r>
              <a:rPr lang="en-US" sz="2600" dirty="0"/>
              <a:t>One of the </a:t>
            </a:r>
            <a:r>
              <a:rPr lang="en-US" sz="2600" b="1" u="sng" dirty="0"/>
              <a:t>benefits</a:t>
            </a:r>
            <a:r>
              <a:rPr lang="en-US" sz="2600" dirty="0"/>
              <a:t> of including structured reading and writing activities in my classroom is…</a:t>
            </a:r>
          </a:p>
          <a:p>
            <a:r>
              <a:rPr lang="en-US" sz="2600" dirty="0"/>
              <a:t>One of the </a:t>
            </a:r>
            <a:r>
              <a:rPr lang="en-US" sz="2600" b="1" u="sng" dirty="0"/>
              <a:t>challenges</a:t>
            </a:r>
            <a:r>
              <a:rPr lang="en-US" sz="2600" dirty="0"/>
              <a:t> of including structured reading and writing activities in my class is…</a:t>
            </a:r>
          </a:p>
          <a:p>
            <a:r>
              <a:rPr lang="en-US" sz="2600" dirty="0"/>
              <a:t>Something I can do to </a:t>
            </a:r>
            <a:r>
              <a:rPr lang="en-US" sz="2600" b="1" u="sng" dirty="0"/>
              <a:t>overcome</a:t>
            </a:r>
            <a:r>
              <a:rPr lang="en-US" sz="2600" dirty="0"/>
              <a:t> this challenge is…</a:t>
            </a:r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</a:t>
            </a:r>
            <a:r>
              <a:rPr lang="is-IS" b="0" dirty="0"/>
              <a:t>2018</a:t>
            </a:r>
            <a:r>
              <a:rPr lang="en-US" b="0" dirty="0"/>
              <a:t> Region One Education Service Center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1380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9485" y="697832"/>
            <a:ext cx="5257800" cy="5029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33580" y="2440954"/>
            <a:ext cx="34483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Content and Language Objective</a:t>
            </a:r>
          </a:p>
        </p:txBody>
      </p:sp>
      <p:sp>
        <p:nvSpPr>
          <p:cNvPr id="14" name="TextBox 13"/>
          <p:cNvSpPr txBox="1"/>
          <p:nvPr/>
        </p:nvSpPr>
        <p:spPr>
          <a:xfrm rot="151231">
            <a:off x="2781273" y="1425333"/>
            <a:ext cx="37394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SHELTERED INSTRUCTION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098730" y="2799165"/>
            <a:ext cx="3104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Structured Reading Activities</a:t>
            </a:r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</a:t>
            </a:r>
            <a:r>
              <a:rPr lang="is-IS" b="0" dirty="0"/>
              <a:t>2018</a:t>
            </a:r>
            <a:r>
              <a:rPr lang="en-US" b="0" dirty="0"/>
              <a:t> Region One Education Service Center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4118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Structured conversations</a:t>
            </a:r>
          </a:p>
        </p:txBody>
      </p:sp>
      <p:sp>
        <p:nvSpPr>
          <p:cNvPr id="3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</a:t>
            </a:r>
            <a:r>
              <a:rPr lang="is-IS" b="0" dirty="0"/>
              <a:t>2018</a:t>
            </a:r>
            <a:r>
              <a:rPr lang="en-US" b="0" dirty="0"/>
              <a:t> Region One Education Service Center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4172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1-2-4-ALL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762000" y="820880"/>
            <a:ext cx="7503695" cy="375112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 algn="ctr">
              <a:spcBef>
                <a:spcPts val="580"/>
              </a:spcBef>
              <a:buClr>
                <a:schemeClr val="accent3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n-US" sz="2800" dirty="0">
                <a:solidFill>
                  <a:srgbClr val="C00000"/>
                </a:solidFill>
              </a:rPr>
              <a:t>Why is it important to encourage English Learners to speak in complete sentences?</a:t>
            </a:r>
          </a:p>
          <a:p>
            <a:pPr marL="365760" indent="-283464">
              <a:spcBef>
                <a:spcPts val="580"/>
              </a:spcBef>
              <a:buClr>
                <a:schemeClr val="accent3">
                  <a:lumMod val="75000"/>
                </a:schemeClr>
              </a:buClr>
              <a:buFont typeface="Wingdings" pitchFamily="2" charset="2"/>
              <a:buChar char="§"/>
              <a:defRPr/>
            </a:pPr>
            <a:endParaRPr lang="en-US" sz="2400" dirty="0">
              <a:solidFill>
                <a:schemeClr val="tx2"/>
              </a:solidFill>
            </a:endParaRPr>
          </a:p>
          <a:p>
            <a:pPr marL="365760" indent="-283464">
              <a:spcBef>
                <a:spcPts val="580"/>
              </a:spcBef>
              <a:buClr>
                <a:schemeClr val="accent3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en-US" sz="2400" dirty="0">
                <a:solidFill>
                  <a:schemeClr val="tx2"/>
                </a:solidFill>
              </a:rPr>
              <a:t>Write your individual answer on a piece of paper.</a:t>
            </a:r>
          </a:p>
          <a:p>
            <a:pPr marL="365760" indent="-283464">
              <a:spcBef>
                <a:spcPts val="580"/>
              </a:spcBef>
              <a:buClr>
                <a:schemeClr val="accent3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en-US" sz="2400" dirty="0">
                <a:solidFill>
                  <a:schemeClr val="tx2"/>
                </a:solidFill>
              </a:rPr>
              <a:t>Share with a partner and add any new ideas to your paper.</a:t>
            </a:r>
          </a:p>
          <a:p>
            <a:pPr marL="365760" indent="-283464">
              <a:spcBef>
                <a:spcPts val="580"/>
              </a:spcBef>
              <a:buClr>
                <a:schemeClr val="accent3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en-US" sz="2400" dirty="0">
                <a:solidFill>
                  <a:schemeClr val="tx2"/>
                </a:solidFill>
              </a:rPr>
              <a:t>Now share your answers with another pair and keep adding new ideas to your own papers.</a:t>
            </a:r>
          </a:p>
          <a:p>
            <a:pPr marL="365760" indent="-283464">
              <a:spcBef>
                <a:spcPts val="580"/>
              </a:spcBef>
              <a:buClr>
                <a:schemeClr val="accent3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en-US" sz="2400" dirty="0">
                <a:solidFill>
                  <a:schemeClr val="tx2"/>
                </a:solidFill>
              </a:rPr>
              <a:t>As a whole table come up with a final complete answer.</a:t>
            </a:r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</a:t>
            </a:r>
            <a:r>
              <a:rPr lang="is-IS" b="0" dirty="0"/>
              <a:t>2018</a:t>
            </a:r>
            <a:r>
              <a:rPr lang="en-US" b="0" dirty="0"/>
              <a:t> Region One Education Service Center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6502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999" y="4572000"/>
            <a:ext cx="7599947" cy="1600200"/>
          </a:xfrm>
        </p:spPr>
        <p:txBody>
          <a:bodyPr>
            <a:normAutofit fontScale="90000"/>
          </a:bodyPr>
          <a:lstStyle/>
          <a:p>
            <a:r>
              <a:rPr lang="en-US" dirty="0"/>
              <a:t>Use of Complete Sentences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603340" y="833072"/>
            <a:ext cx="7758607" cy="424425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82296" indent="0" algn="ctr">
              <a:spcBef>
                <a:spcPts val="580"/>
              </a:spcBef>
              <a:buClr>
                <a:schemeClr val="accent3">
                  <a:lumMod val="75000"/>
                </a:schemeClr>
              </a:buClr>
              <a:buNone/>
              <a:defRPr/>
            </a:pPr>
            <a:r>
              <a:rPr lang="en-US" sz="2800" dirty="0">
                <a:solidFill>
                  <a:srgbClr val="C00000"/>
                </a:solidFill>
              </a:rPr>
              <a:t>Does this mean that students need to answer in complete sentences all the time?</a:t>
            </a:r>
          </a:p>
          <a:p>
            <a:pPr marL="365760" indent="-283464">
              <a:spcBef>
                <a:spcPts val="580"/>
              </a:spcBef>
              <a:buClr>
                <a:schemeClr val="accent3">
                  <a:lumMod val="75000"/>
                </a:schemeClr>
              </a:buClr>
              <a:buFont typeface="Wingdings" pitchFamily="2" charset="2"/>
              <a:buChar char="§"/>
              <a:defRPr/>
            </a:pPr>
            <a:endParaRPr lang="en-US" sz="2800" dirty="0">
              <a:solidFill>
                <a:schemeClr val="tx2"/>
              </a:solidFill>
            </a:endParaRPr>
          </a:p>
          <a:p>
            <a:pPr marL="365760" indent="-283464">
              <a:spcBef>
                <a:spcPts val="580"/>
              </a:spcBef>
              <a:buClr>
                <a:schemeClr val="accent3">
                  <a:lumMod val="75000"/>
                </a:schemeClr>
              </a:buClr>
              <a:buFont typeface="Wingdings 2"/>
              <a:buNone/>
              <a:defRPr/>
            </a:pPr>
            <a:r>
              <a:rPr lang="en-US" sz="2800" dirty="0">
                <a:solidFill>
                  <a:schemeClr val="tx2"/>
                </a:solidFill>
              </a:rPr>
              <a:t>	TIP: </a:t>
            </a:r>
          </a:p>
          <a:p>
            <a:pPr marL="365760" indent="-283464">
              <a:spcBef>
                <a:spcPts val="580"/>
              </a:spcBef>
              <a:buClr>
                <a:schemeClr val="accent3">
                  <a:lumMod val="75000"/>
                </a:schemeClr>
              </a:buClr>
              <a:buFont typeface="Wingdings 2"/>
              <a:buNone/>
              <a:defRPr/>
            </a:pPr>
            <a:r>
              <a:rPr lang="en-US" sz="2800" dirty="0">
                <a:solidFill>
                  <a:schemeClr val="tx2"/>
                </a:solidFill>
              </a:rPr>
              <a:t>	Provide students with sentence frames and sentence starters if they are struggling to produce complete thoughts in English. </a:t>
            </a:r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</a:t>
            </a:r>
            <a:r>
              <a:rPr lang="is-IS" b="0" dirty="0"/>
              <a:t>2018</a:t>
            </a:r>
            <a:r>
              <a:rPr lang="en-US" b="0" dirty="0"/>
              <a:t> Region One Education Service Center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052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999" y="4572000"/>
            <a:ext cx="8983579" cy="1600200"/>
          </a:xfrm>
        </p:spPr>
        <p:txBody>
          <a:bodyPr>
            <a:normAutofit/>
          </a:bodyPr>
          <a:lstStyle/>
          <a:p>
            <a:r>
              <a:rPr lang="en-US" sz="4800" dirty="0"/>
              <a:t>Use of Complete Sentences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557463" y="760287"/>
            <a:ext cx="8060388" cy="4404531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47688" lvl="1">
              <a:spcBef>
                <a:spcPts val="375"/>
              </a:spcBef>
              <a:buFont typeface="Verdana" charset="0"/>
              <a:buNone/>
            </a:pPr>
            <a:r>
              <a:rPr lang="en-US" sz="2200" dirty="0">
                <a:solidFill>
                  <a:schemeClr val="tx1"/>
                </a:solidFill>
                <a:latin typeface="Century Gothic" charset="0"/>
              </a:rPr>
              <a:t>1.  When reviewing a handout or worksheet</a:t>
            </a:r>
          </a:p>
          <a:p>
            <a:pPr marL="822325" lvl="2">
              <a:spcBef>
                <a:spcPts val="375"/>
              </a:spcBef>
              <a:buClr>
                <a:srgbClr val="FFAEC5"/>
              </a:buClr>
              <a:buFont typeface="Wingdings 2" charset="0"/>
              <a:buNone/>
            </a:pPr>
            <a:endParaRPr lang="en-US" sz="2200" dirty="0">
              <a:solidFill>
                <a:schemeClr val="tx1"/>
              </a:solidFill>
              <a:latin typeface="Century Gothic" charset="0"/>
            </a:endParaRPr>
          </a:p>
          <a:p>
            <a:pPr marL="822325" lvl="2">
              <a:spcBef>
                <a:spcPts val="375"/>
              </a:spcBef>
              <a:buClr>
                <a:srgbClr val="FFAEC5"/>
              </a:buClr>
              <a:buFont typeface="Wingdings 2" charset="0"/>
              <a:buNone/>
            </a:pPr>
            <a:r>
              <a:rPr lang="en-US" sz="2200" b="1" u="sng" dirty="0">
                <a:solidFill>
                  <a:schemeClr val="tx1"/>
                </a:solidFill>
                <a:latin typeface="Century Gothic" charset="0"/>
              </a:rPr>
              <a:t>Non-Example</a:t>
            </a:r>
          </a:p>
          <a:p>
            <a:pPr marL="822325" lvl="2">
              <a:spcBef>
                <a:spcPts val="375"/>
              </a:spcBef>
              <a:buClr>
                <a:srgbClr val="FFAEC5"/>
              </a:buClr>
              <a:buFont typeface="Wingdings 2" charset="0"/>
              <a:buNone/>
            </a:pPr>
            <a:r>
              <a:rPr lang="en-US" sz="2200" dirty="0">
                <a:solidFill>
                  <a:schemeClr val="tx1"/>
                </a:solidFill>
                <a:latin typeface="Century Gothic" charset="0"/>
              </a:rPr>
              <a:t>Teacher: How much is 5 X 4?     </a:t>
            </a:r>
          </a:p>
          <a:p>
            <a:pPr marL="822325" lvl="2">
              <a:spcBef>
                <a:spcPts val="375"/>
              </a:spcBef>
              <a:buClr>
                <a:srgbClr val="FFAEC5"/>
              </a:buClr>
              <a:buFont typeface="Wingdings 2" charset="0"/>
              <a:buNone/>
            </a:pPr>
            <a:r>
              <a:rPr lang="en-US" sz="2200" i="1" dirty="0">
                <a:solidFill>
                  <a:schemeClr val="tx1"/>
                </a:solidFill>
                <a:latin typeface="Century Gothic" charset="0"/>
              </a:rPr>
              <a:t>Student: 20!</a:t>
            </a:r>
          </a:p>
          <a:p>
            <a:pPr marL="822325" lvl="2">
              <a:spcBef>
                <a:spcPts val="375"/>
              </a:spcBef>
              <a:buClr>
                <a:srgbClr val="FFAEC5"/>
              </a:buClr>
              <a:buFont typeface="Wingdings 2" charset="0"/>
              <a:buNone/>
            </a:pPr>
            <a:endParaRPr lang="en-US" sz="2200" dirty="0">
              <a:solidFill>
                <a:schemeClr val="tx1"/>
              </a:solidFill>
              <a:latin typeface="Century Gothic" charset="0"/>
            </a:endParaRPr>
          </a:p>
          <a:p>
            <a:pPr marL="822325" lvl="2">
              <a:spcBef>
                <a:spcPts val="375"/>
              </a:spcBef>
              <a:buClr>
                <a:srgbClr val="FFAEC5"/>
              </a:buClr>
              <a:buFont typeface="Wingdings 2" charset="0"/>
              <a:buNone/>
            </a:pPr>
            <a:r>
              <a:rPr lang="en-US" sz="2200" b="1" u="sng" dirty="0">
                <a:solidFill>
                  <a:schemeClr val="tx1"/>
                </a:solidFill>
                <a:latin typeface="Century Gothic" charset="0"/>
              </a:rPr>
              <a:t>Example</a:t>
            </a:r>
          </a:p>
          <a:p>
            <a:pPr marL="822325" lvl="2">
              <a:spcBef>
                <a:spcPts val="375"/>
              </a:spcBef>
              <a:buClr>
                <a:srgbClr val="FFAEC5"/>
              </a:buClr>
              <a:buFont typeface="Wingdings 2" charset="0"/>
              <a:buNone/>
            </a:pPr>
            <a:r>
              <a:rPr lang="en-US" sz="2200" dirty="0">
                <a:solidFill>
                  <a:schemeClr val="tx1"/>
                </a:solidFill>
                <a:latin typeface="Century Gothic" charset="0"/>
              </a:rPr>
              <a:t>Teacher:  What is the </a:t>
            </a:r>
            <a:r>
              <a:rPr lang="en-US" sz="2200" u="sng" dirty="0">
                <a:solidFill>
                  <a:srgbClr val="660066"/>
                </a:solidFill>
                <a:latin typeface="Century Gothic" charset="0"/>
              </a:rPr>
              <a:t>product</a:t>
            </a:r>
            <a:r>
              <a:rPr lang="en-US" sz="2200" dirty="0">
                <a:solidFill>
                  <a:schemeClr val="tx1"/>
                </a:solidFill>
                <a:latin typeface="Century Gothic" charset="0"/>
              </a:rPr>
              <a:t> of 5 X 4?     </a:t>
            </a:r>
          </a:p>
          <a:p>
            <a:pPr marL="822325" lvl="2">
              <a:spcBef>
                <a:spcPts val="375"/>
              </a:spcBef>
              <a:buClr>
                <a:srgbClr val="FFAEC5"/>
              </a:buClr>
              <a:buFont typeface="Wingdings 2" charset="0"/>
              <a:buNone/>
            </a:pPr>
            <a:r>
              <a:rPr lang="en-US" sz="2200" i="1" dirty="0">
                <a:solidFill>
                  <a:schemeClr val="tx1"/>
                </a:solidFill>
                <a:latin typeface="Century Gothic" charset="0"/>
              </a:rPr>
              <a:t>Student:  The </a:t>
            </a:r>
            <a:r>
              <a:rPr lang="en-US" sz="2200" i="1" u="sng" dirty="0">
                <a:solidFill>
                  <a:srgbClr val="660066"/>
                </a:solidFill>
                <a:latin typeface="Century Gothic" charset="0"/>
              </a:rPr>
              <a:t>product</a:t>
            </a:r>
            <a:r>
              <a:rPr lang="en-US" sz="2200" dirty="0">
                <a:solidFill>
                  <a:schemeClr val="tx1"/>
                </a:solidFill>
                <a:latin typeface="Century Gothic" charset="0"/>
              </a:rPr>
              <a:t> </a:t>
            </a:r>
            <a:r>
              <a:rPr lang="en-US" sz="2200" i="1" dirty="0">
                <a:solidFill>
                  <a:schemeClr val="tx1"/>
                </a:solidFill>
                <a:latin typeface="Century Gothic" charset="0"/>
              </a:rPr>
              <a:t>of 5 and 4 is 20</a:t>
            </a:r>
          </a:p>
        </p:txBody>
      </p:sp>
      <p:sp>
        <p:nvSpPr>
          <p:cNvPr id="4" name="Down Arrow 3"/>
          <p:cNvSpPr/>
          <p:nvPr/>
        </p:nvSpPr>
        <p:spPr>
          <a:xfrm>
            <a:off x="4458933" y="3010680"/>
            <a:ext cx="4572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Down Arrow 4"/>
          <p:cNvSpPr/>
          <p:nvPr/>
        </p:nvSpPr>
        <p:spPr>
          <a:xfrm flipV="1">
            <a:off x="3382337" y="4343400"/>
            <a:ext cx="4572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</a:t>
            </a:r>
            <a:r>
              <a:rPr lang="is-IS" b="0" dirty="0"/>
              <a:t>2018</a:t>
            </a:r>
            <a:r>
              <a:rPr lang="en-US" b="0" dirty="0"/>
              <a:t> Region One Education Service Center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1059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999" y="4572000"/>
            <a:ext cx="7551821" cy="1600200"/>
          </a:xfrm>
        </p:spPr>
        <p:txBody>
          <a:bodyPr>
            <a:normAutofit fontScale="90000"/>
          </a:bodyPr>
          <a:lstStyle/>
          <a:p>
            <a:r>
              <a:rPr lang="en-US"/>
              <a:t>Use of Complete </a:t>
            </a:r>
            <a:r>
              <a:rPr lang="en-US" dirty="0"/>
              <a:t>Sentences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761999" y="803656"/>
            <a:ext cx="7551821" cy="416137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47688" lvl="1">
              <a:spcBef>
                <a:spcPts val="375"/>
              </a:spcBef>
              <a:buFont typeface="Verdana" charset="0"/>
              <a:buNone/>
            </a:pPr>
            <a:r>
              <a:rPr lang="en-US" sz="2000" dirty="0">
                <a:solidFill>
                  <a:schemeClr val="tx1"/>
                </a:solidFill>
                <a:latin typeface="Century Gothic" charset="0"/>
              </a:rPr>
              <a:t>2.  When students are given sentence starters</a:t>
            </a:r>
          </a:p>
          <a:p>
            <a:pPr marL="822325" lvl="2">
              <a:spcBef>
                <a:spcPts val="375"/>
              </a:spcBef>
              <a:buClr>
                <a:srgbClr val="FFAEC5"/>
              </a:buClr>
              <a:buFont typeface="Wingdings 2" charset="0"/>
              <a:buNone/>
            </a:pPr>
            <a:endParaRPr lang="en-US" sz="2000" u="sng" dirty="0">
              <a:solidFill>
                <a:schemeClr val="tx1"/>
              </a:solidFill>
              <a:latin typeface="Century Gothic" charset="0"/>
            </a:endParaRPr>
          </a:p>
          <a:p>
            <a:pPr marL="822325" lvl="2">
              <a:spcBef>
                <a:spcPts val="375"/>
              </a:spcBef>
              <a:buClr>
                <a:srgbClr val="FFAEC5"/>
              </a:buClr>
              <a:buFont typeface="Wingdings 2" charset="0"/>
              <a:buNone/>
            </a:pPr>
            <a:r>
              <a:rPr lang="en-US" sz="2000" b="1" u="sng" dirty="0">
                <a:solidFill>
                  <a:schemeClr val="tx1"/>
                </a:solidFill>
                <a:latin typeface="Century Gothic" charset="0"/>
              </a:rPr>
              <a:t>Non-Example</a:t>
            </a:r>
          </a:p>
          <a:p>
            <a:pPr marL="822325" lvl="2">
              <a:spcBef>
                <a:spcPts val="375"/>
              </a:spcBef>
              <a:buClr>
                <a:srgbClr val="FFAEC5"/>
              </a:buClr>
              <a:buFont typeface="Wingdings 2" charset="0"/>
              <a:buNone/>
            </a:pPr>
            <a:r>
              <a:rPr lang="en-US" sz="2000" dirty="0">
                <a:solidFill>
                  <a:schemeClr val="tx1"/>
                </a:solidFill>
                <a:latin typeface="Century Gothic" charset="0"/>
              </a:rPr>
              <a:t>Teacher: 	Who is your favorite </a:t>
            </a:r>
            <a:r>
              <a:rPr lang="en-US" sz="2000" u="sng" dirty="0">
                <a:solidFill>
                  <a:srgbClr val="660066"/>
                </a:solidFill>
                <a:latin typeface="Century Gothic" charset="0"/>
              </a:rPr>
              <a:t>character</a:t>
            </a:r>
            <a:r>
              <a:rPr lang="en-US" sz="2000" dirty="0">
                <a:solidFill>
                  <a:srgbClr val="660066"/>
                </a:solidFill>
                <a:latin typeface="Century Gothic" charset="0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Century Gothic" charset="0"/>
              </a:rPr>
              <a:t>and why?</a:t>
            </a:r>
          </a:p>
          <a:p>
            <a:pPr marL="822325" lvl="2">
              <a:spcBef>
                <a:spcPts val="375"/>
              </a:spcBef>
              <a:buClr>
                <a:srgbClr val="FFAEC5"/>
              </a:buClr>
              <a:buFont typeface="Wingdings 2" charset="0"/>
              <a:buNone/>
            </a:pPr>
            <a:r>
              <a:rPr lang="en-US" sz="2000" i="1" dirty="0">
                <a:solidFill>
                  <a:schemeClr val="tx1"/>
                </a:solidFill>
                <a:latin typeface="Century Gothic" charset="0"/>
              </a:rPr>
              <a:t>Student: 	Esperanza!</a:t>
            </a:r>
          </a:p>
          <a:p>
            <a:pPr marL="822325" lvl="2">
              <a:spcBef>
                <a:spcPts val="375"/>
              </a:spcBef>
              <a:buClr>
                <a:srgbClr val="FFAEC5"/>
              </a:buClr>
              <a:buFont typeface="Wingdings 2" charset="0"/>
              <a:buNone/>
            </a:pPr>
            <a:endParaRPr lang="en-US" sz="2000" dirty="0">
              <a:solidFill>
                <a:schemeClr val="tx1"/>
              </a:solidFill>
              <a:latin typeface="Century Gothic" charset="0"/>
            </a:endParaRPr>
          </a:p>
          <a:p>
            <a:pPr marL="822325" lvl="2">
              <a:spcBef>
                <a:spcPts val="375"/>
              </a:spcBef>
              <a:buClr>
                <a:srgbClr val="FFAEC5"/>
              </a:buClr>
              <a:buFont typeface="Wingdings 2" charset="0"/>
              <a:buNone/>
            </a:pPr>
            <a:r>
              <a:rPr lang="en-US" sz="2000" b="1" u="sng" dirty="0">
                <a:solidFill>
                  <a:schemeClr val="tx1"/>
                </a:solidFill>
                <a:latin typeface="Century Gothic" charset="0"/>
              </a:rPr>
              <a:t>Example</a:t>
            </a:r>
          </a:p>
          <a:p>
            <a:pPr marL="822325" lvl="2">
              <a:spcBef>
                <a:spcPts val="375"/>
              </a:spcBef>
              <a:buClr>
                <a:srgbClr val="FFAEC5"/>
              </a:buClr>
              <a:buFont typeface="Wingdings 2" charset="0"/>
              <a:buNone/>
            </a:pPr>
            <a:r>
              <a:rPr lang="en-US" sz="2000" dirty="0">
                <a:solidFill>
                  <a:schemeClr val="tx1"/>
                </a:solidFill>
                <a:latin typeface="Century Gothic" charset="0"/>
              </a:rPr>
              <a:t>Teacher: 	Who is your favorite </a:t>
            </a:r>
            <a:r>
              <a:rPr lang="en-US" sz="2000" u="sng" dirty="0">
                <a:solidFill>
                  <a:srgbClr val="660066"/>
                </a:solidFill>
                <a:latin typeface="Century Gothic" charset="0"/>
              </a:rPr>
              <a:t>character</a:t>
            </a:r>
            <a:r>
              <a:rPr lang="en-US" sz="2000" dirty="0">
                <a:solidFill>
                  <a:schemeClr val="tx1"/>
                </a:solidFill>
                <a:latin typeface="Century Gothic" charset="0"/>
              </a:rPr>
              <a:t> and why? Please complete the following sentence: </a:t>
            </a:r>
            <a:r>
              <a:rPr lang="ja-JP" altLang="en-US" sz="2000" dirty="0">
                <a:solidFill>
                  <a:schemeClr val="tx1"/>
                </a:solidFill>
                <a:latin typeface="Century Gothic" charset="0"/>
              </a:rPr>
              <a:t>“</a:t>
            </a:r>
            <a:r>
              <a:rPr lang="en-US" sz="2000" dirty="0">
                <a:solidFill>
                  <a:schemeClr val="tx1"/>
                </a:solidFill>
                <a:latin typeface="Century Gothic" charset="0"/>
              </a:rPr>
              <a:t>My favorite </a:t>
            </a:r>
            <a:r>
              <a:rPr lang="en-US" sz="2000" u="sng" dirty="0">
                <a:solidFill>
                  <a:srgbClr val="660066"/>
                </a:solidFill>
                <a:latin typeface="Century Gothic" charset="0"/>
              </a:rPr>
              <a:t>character</a:t>
            </a:r>
            <a:r>
              <a:rPr lang="en-US" sz="2000" dirty="0">
                <a:solidFill>
                  <a:schemeClr val="tx1"/>
                </a:solidFill>
                <a:latin typeface="Century Gothic" charset="0"/>
              </a:rPr>
              <a:t> is… because…</a:t>
            </a:r>
            <a:r>
              <a:rPr lang="ja-JP" altLang="en-US" sz="2000" dirty="0">
                <a:solidFill>
                  <a:schemeClr val="tx1"/>
                </a:solidFill>
                <a:latin typeface="Century Gothic" charset="0"/>
              </a:rPr>
              <a:t>”</a:t>
            </a:r>
            <a:endParaRPr lang="en-US" sz="2000" dirty="0">
              <a:solidFill>
                <a:schemeClr val="tx1"/>
              </a:solidFill>
              <a:latin typeface="Century Gothic" charset="0"/>
            </a:endParaRPr>
          </a:p>
          <a:p>
            <a:pPr marL="822325" lvl="2">
              <a:spcBef>
                <a:spcPts val="375"/>
              </a:spcBef>
              <a:buClr>
                <a:srgbClr val="FFAEC5"/>
              </a:buClr>
              <a:buFont typeface="Wingdings 2" charset="0"/>
              <a:buNone/>
            </a:pPr>
            <a:r>
              <a:rPr lang="en-US" sz="2000" i="1" dirty="0">
                <a:solidFill>
                  <a:schemeClr val="tx1"/>
                </a:solidFill>
                <a:latin typeface="Century Gothic" charset="0"/>
              </a:rPr>
              <a:t>Student: 	My favorite </a:t>
            </a:r>
            <a:r>
              <a:rPr lang="en-US" sz="2000" i="1" u="sng" dirty="0">
                <a:solidFill>
                  <a:srgbClr val="660066"/>
                </a:solidFill>
                <a:latin typeface="Century Gothic" charset="0"/>
              </a:rPr>
              <a:t>character</a:t>
            </a:r>
            <a:r>
              <a:rPr lang="en-US" sz="2000" i="1" dirty="0">
                <a:solidFill>
                  <a:schemeClr val="tx1"/>
                </a:solidFill>
                <a:latin typeface="Century Gothic" charset="0"/>
              </a:rPr>
              <a:t> is Esperanza, because she was very brave.</a:t>
            </a:r>
          </a:p>
        </p:txBody>
      </p:sp>
      <p:sp>
        <p:nvSpPr>
          <p:cNvPr id="4" name="Down Arrow 3"/>
          <p:cNvSpPr/>
          <p:nvPr/>
        </p:nvSpPr>
        <p:spPr>
          <a:xfrm>
            <a:off x="3103483" y="3489934"/>
            <a:ext cx="403454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Down Arrow 4"/>
          <p:cNvSpPr/>
          <p:nvPr/>
        </p:nvSpPr>
        <p:spPr>
          <a:xfrm>
            <a:off x="4576007" y="3861394"/>
            <a:ext cx="403454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5591513" y="1443855"/>
            <a:ext cx="403454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Down Arrow 6"/>
          <p:cNvSpPr/>
          <p:nvPr/>
        </p:nvSpPr>
        <p:spPr>
          <a:xfrm>
            <a:off x="5591513" y="2865067"/>
            <a:ext cx="403454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</a:t>
            </a:r>
            <a:r>
              <a:rPr lang="is-IS" b="0" dirty="0"/>
              <a:t>2018</a:t>
            </a:r>
            <a:r>
              <a:rPr lang="en-US" b="0" dirty="0"/>
              <a:t> Region One Education Service Center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460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Sheltered instruction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Strategies</a:t>
            </a:r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</a:t>
            </a:r>
            <a:r>
              <a:rPr lang="is-IS" b="0" dirty="0"/>
              <a:t>2018</a:t>
            </a:r>
            <a:r>
              <a:rPr lang="en-US" b="0" dirty="0"/>
              <a:t> Region One Education Service Center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357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Your Turn! Gallery Walk!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Using the Content and Language Objectives that you developed, write </a:t>
            </a:r>
            <a:r>
              <a:rPr lang="en-US" sz="2800" b="1" dirty="0"/>
              <a:t>1 question and 1 sentence stem</a:t>
            </a:r>
            <a:r>
              <a:rPr lang="en-US" sz="2800" dirty="0"/>
              <a:t> that your students might be able to answer throughout the lesson.</a:t>
            </a:r>
          </a:p>
          <a:p>
            <a:r>
              <a:rPr lang="en-US" sz="2800" dirty="0"/>
              <a:t>Write them on post-its and place them on your chart paper.</a:t>
            </a:r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</a:t>
            </a:r>
            <a:r>
              <a:rPr lang="is-IS" b="0" dirty="0"/>
              <a:t>2018</a:t>
            </a:r>
            <a:r>
              <a:rPr lang="en-US" b="0" dirty="0"/>
              <a:t> Region One Education Service Center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8424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Structured Conversations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360720" y="427037"/>
            <a:ext cx="3939987" cy="4144963"/>
          </a:xfrm>
        </p:spPr>
        <p:txBody>
          <a:bodyPr>
            <a:normAutofit/>
          </a:bodyPr>
          <a:lstStyle/>
          <a:p>
            <a:r>
              <a:rPr lang="en-US" sz="2400" dirty="0"/>
              <a:t>Think-Pair-Share</a:t>
            </a:r>
          </a:p>
          <a:p>
            <a:r>
              <a:rPr lang="en-US" sz="2400" dirty="0"/>
              <a:t>Think-Write-Pair-Share</a:t>
            </a:r>
          </a:p>
          <a:p>
            <a:r>
              <a:rPr lang="en-US" sz="2400" dirty="0">
                <a:solidFill>
                  <a:srgbClr val="00B050"/>
                </a:solidFill>
              </a:rPr>
              <a:t>Question-Signal-Stem-Share-Assess</a:t>
            </a:r>
          </a:p>
          <a:p>
            <a:r>
              <a:rPr lang="en-US" sz="2400" dirty="0"/>
              <a:t>Expert Gallery Walk</a:t>
            </a:r>
          </a:p>
          <a:p>
            <a:r>
              <a:rPr lang="en-US" sz="2400" dirty="0"/>
              <a:t>Three-Step Interview</a:t>
            </a:r>
          </a:p>
          <a:p>
            <a:r>
              <a:rPr lang="en-US" sz="2400" dirty="0"/>
              <a:t>1-2-4-All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296" y="750148"/>
            <a:ext cx="2869886" cy="33528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</a:t>
            </a:r>
            <a:r>
              <a:rPr lang="is-IS" b="0" dirty="0"/>
              <a:t>2018</a:t>
            </a:r>
            <a:r>
              <a:rPr lang="en-US" b="0" dirty="0"/>
              <a:t> Region One Education Service Center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0458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</a:t>
            </a:r>
            <a:r>
              <a:rPr lang="is-IS" b="0" dirty="0"/>
              <a:t>2018</a:t>
            </a:r>
            <a:r>
              <a:rPr lang="en-US" b="0" dirty="0"/>
              <a:t> Region One Education Service Center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A screenshot of a cell phone&#10;&#10;Description generated with very high confidence">
            <a:extLst>
              <a:ext uri="{FF2B5EF4-FFF2-40B4-BE49-F238E27FC236}">
                <a16:creationId xmlns="" xmlns:a16="http://schemas.microsoft.com/office/drawing/2014/main" id="{01694AAB-7B1C-42E3-9F3D-86DD8FC9B6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65" y="1030940"/>
            <a:ext cx="8780823" cy="44419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77080A6E-0C9A-4752-8E06-7B663B034A24}"/>
              </a:ext>
            </a:extLst>
          </p:cNvPr>
          <p:cNvSpPr txBox="1"/>
          <p:nvPr/>
        </p:nvSpPr>
        <p:spPr>
          <a:xfrm>
            <a:off x="1223790" y="2065145"/>
            <a:ext cx="49786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00B050"/>
                </a:solidFill>
              </a:rPr>
              <a:t>Why do ELs need to have structured conversations?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9A2671C1-A636-424C-9EFD-0EA388E28795}"/>
              </a:ext>
            </a:extLst>
          </p:cNvPr>
          <p:cNvSpPr txBox="1"/>
          <p:nvPr/>
        </p:nvSpPr>
        <p:spPr>
          <a:xfrm>
            <a:off x="3027681" y="2873512"/>
            <a:ext cx="1370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00B050"/>
                </a:solidFill>
              </a:rPr>
              <a:t>Standing up!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FF89D6D4-F8A0-476E-A648-70EA3FCD3DA2}"/>
              </a:ext>
            </a:extLst>
          </p:cNvPr>
          <p:cNvSpPr txBox="1"/>
          <p:nvPr/>
        </p:nvSpPr>
        <p:spPr>
          <a:xfrm>
            <a:off x="1223790" y="3644722"/>
            <a:ext cx="51796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>
                <a:solidFill>
                  <a:srgbClr val="00B050"/>
                </a:solidFill>
              </a:rPr>
              <a:t>English Learners need structured conversations because…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A17F4AF1-71E7-4AAE-B8DF-B6893125E0A2}"/>
              </a:ext>
            </a:extLst>
          </p:cNvPr>
          <p:cNvSpPr txBox="1"/>
          <p:nvPr/>
        </p:nvSpPr>
        <p:spPr>
          <a:xfrm>
            <a:off x="2870586" y="4368416"/>
            <a:ext cx="1685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00B050"/>
                </a:solidFill>
              </a:rPr>
              <a:t>(talk, talk, talk!)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0E1CCDC7-1629-4A9E-BE1A-D5E95B811544}"/>
              </a:ext>
            </a:extLst>
          </p:cNvPr>
          <p:cNvSpPr txBox="1"/>
          <p:nvPr/>
        </p:nvSpPr>
        <p:spPr>
          <a:xfrm>
            <a:off x="1074645" y="5134339"/>
            <a:ext cx="5276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rgbClr val="00B050"/>
                </a:solidFill>
              </a:rPr>
              <a:t>Student #18, please share your response with the whole group</a:t>
            </a:r>
          </a:p>
        </p:txBody>
      </p:sp>
      <p:sp>
        <p:nvSpPr>
          <p:cNvPr id="18" name="Footer Placeholder 5">
            <a:extLst>
              <a:ext uri="{FF2B5EF4-FFF2-40B4-BE49-F238E27FC236}">
                <a16:creationId xmlns="" xmlns:a16="http://schemas.microsoft.com/office/drawing/2014/main" id="{B13BA2A4-EEE5-46BB-8CA7-2458408A2F29}"/>
              </a:ext>
            </a:extLst>
          </p:cNvPr>
          <p:cNvSpPr txBox="1">
            <a:spLocks/>
          </p:cNvSpPr>
          <p:nvPr/>
        </p:nvSpPr>
        <p:spPr>
          <a:xfrm>
            <a:off x="98613" y="5519411"/>
            <a:ext cx="88441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b="0" dirty="0"/>
              <a:t>@</a:t>
            </a:r>
            <a:r>
              <a:rPr lang="en-US" b="0" dirty="0" err="1"/>
              <a:t>MrsGill</a:t>
            </a:r>
            <a:r>
              <a:rPr lang="en-US" b="0" dirty="0"/>
              <a:t>_ @</a:t>
            </a:r>
            <a:r>
              <a:rPr lang="en-US" b="0" dirty="0" err="1"/>
              <a:t>MsSalvac</a:t>
            </a:r>
            <a:r>
              <a:rPr lang="en-US" b="0" dirty="0"/>
              <a:t> @</a:t>
            </a:r>
            <a:r>
              <a:rPr lang="en-US" b="0" dirty="0" err="1"/>
              <a:t>Seidlitz_Ed</a:t>
            </a:r>
            <a:r>
              <a:rPr lang="en-US" b="0" dirty="0"/>
              <a:t> @</a:t>
            </a:r>
            <a:r>
              <a:rPr lang="en-US" b="0" dirty="0" err="1"/>
              <a:t>JohnSeidlitz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4151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9485" y="697832"/>
            <a:ext cx="5257800" cy="5029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88696" y="2440954"/>
            <a:ext cx="3538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Content and Language Objectives</a:t>
            </a:r>
          </a:p>
        </p:txBody>
      </p:sp>
      <p:sp>
        <p:nvSpPr>
          <p:cNvPr id="14" name="TextBox 13"/>
          <p:cNvSpPr txBox="1"/>
          <p:nvPr/>
        </p:nvSpPr>
        <p:spPr>
          <a:xfrm rot="151231">
            <a:off x="2781273" y="1425333"/>
            <a:ext cx="37394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SHELTERED INSTRUCTION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</a:t>
            </a:r>
            <a:r>
              <a:rPr lang="is-IS" b="0" dirty="0"/>
              <a:t>2018</a:t>
            </a:r>
            <a:r>
              <a:rPr lang="en-US" b="0" dirty="0"/>
              <a:t> Region One Education Service Center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098730" y="2799165"/>
            <a:ext cx="3104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Structured Reading Activities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87948" y="3153756"/>
            <a:ext cx="27260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/>
              <a:t>Structured </a:t>
            </a:r>
            <a:r>
              <a:rPr lang="en-US" b="1" smtClean="0"/>
              <a:t>Conversations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27173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Developing academic vocabulary</a:t>
            </a:r>
          </a:p>
        </p:txBody>
      </p:sp>
      <p:sp>
        <p:nvSpPr>
          <p:cNvPr id="3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</a:t>
            </a:r>
            <a:r>
              <a:rPr lang="is-IS" b="0" dirty="0"/>
              <a:t>2018</a:t>
            </a:r>
            <a:r>
              <a:rPr lang="en-US" b="0" dirty="0"/>
              <a:t> Region One Education Service Center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8734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2908173" y="1616242"/>
            <a:ext cx="5486400" cy="42672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en-US" sz="2400" dirty="0"/>
              <a:t>1. When you can complete this sentence in your mind, please stand up.</a:t>
            </a:r>
          </a:p>
          <a:p>
            <a:pPr marL="0" indent="0">
              <a:buFont typeface="Wingdings 3" charset="2"/>
              <a:buNone/>
            </a:pPr>
            <a:r>
              <a:rPr lang="en-US" sz="2400" b="1" i="1" dirty="0">
                <a:solidFill>
                  <a:srgbClr val="C00000"/>
                </a:solidFill>
              </a:rPr>
              <a:t>Academic vocabulary development is important for ALL students, but especially for ELs, because…</a:t>
            </a:r>
            <a:endParaRPr lang="en-US" sz="2400" b="1" dirty="0">
              <a:solidFill>
                <a:srgbClr val="C00000"/>
              </a:solidFill>
            </a:endParaRPr>
          </a:p>
          <a:p>
            <a:pPr marL="0" indent="0">
              <a:buFont typeface="Wingdings 3" charset="2"/>
              <a:buNone/>
            </a:pPr>
            <a:r>
              <a:rPr lang="en-US" sz="2400" dirty="0"/>
              <a:t>2. Find your 9 o’clock appointment and share your responses.</a:t>
            </a:r>
          </a:p>
        </p:txBody>
      </p:sp>
      <p:pic>
        <p:nvPicPr>
          <p:cNvPr id="3" name="Picture 2" descr="C:\Documents and Settings\kchapa\Local Settings\Temporary Internet Files\Content.IE5\9JKJ0QWJ\MC900434389[1].wm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28"/>
          <a:stretch/>
        </p:blipFill>
        <p:spPr bwMode="auto">
          <a:xfrm>
            <a:off x="0" y="549442"/>
            <a:ext cx="2316882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</a:t>
            </a:r>
            <a:r>
              <a:rPr lang="is-IS" b="0" dirty="0"/>
              <a:t>2018</a:t>
            </a:r>
            <a:r>
              <a:rPr lang="en-US" b="0" dirty="0"/>
              <a:t> Region One Education Service Center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1617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2915653" y="1920708"/>
            <a:ext cx="5562600" cy="432435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 2" charset="0"/>
              <a:buNone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charset="0"/>
              </a:rPr>
              <a:t>	</a:t>
            </a:r>
          </a:p>
          <a:p>
            <a:pPr>
              <a:buFont typeface="Wingdings 2" charset="0"/>
              <a:buNone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charset="0"/>
              </a:rPr>
              <a:t>	Carving is appropriate for most green and blue slopes and even some black slopes. However, if you try to carve through moguls, especially in packed powder or corn snow, you’</a:t>
            </a:r>
            <a:r>
              <a:rPr lang="en-US" altLang="ja-JP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charset="0"/>
              </a:rPr>
              <a:t>re going to face-plant.</a:t>
            </a:r>
          </a:p>
          <a:p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  <a:latin typeface="Georgia" charset="0"/>
            </a:endParaRPr>
          </a:p>
        </p:txBody>
      </p:sp>
      <p:pic>
        <p:nvPicPr>
          <p:cNvPr id="3" name="Picture 2" descr="C:\Documents and Settings\kchapa\Local Settings\Temporary Internet Files\Content.IE5\9JKJ0QWJ\MC900434411[1].wm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61"/>
          <a:stretch/>
        </p:blipFill>
        <p:spPr bwMode="auto">
          <a:xfrm>
            <a:off x="0" y="1034716"/>
            <a:ext cx="2421466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4"/>
          <p:cNvSpPr txBox="1">
            <a:spLocks/>
          </p:cNvSpPr>
          <p:nvPr/>
        </p:nvSpPr>
        <p:spPr>
          <a:xfrm>
            <a:off x="3212432" y="1362655"/>
            <a:ext cx="4480978" cy="1116106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>
                <a:solidFill>
                  <a:srgbClr val="C00000"/>
                </a:solidFill>
              </a:rPr>
              <a:t>What does this mean?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</a:t>
            </a:r>
            <a:r>
              <a:rPr lang="is-IS" b="0" dirty="0"/>
              <a:t>2018</a:t>
            </a:r>
            <a:r>
              <a:rPr lang="en-US" b="0" dirty="0"/>
              <a:t> Region One Education Service Center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2550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kchapa\Local Settings\Temporary Internet Files\Content.IE5\9JKJ0QWJ\MC900434411[1].wm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61"/>
          <a:stretch/>
        </p:blipFill>
        <p:spPr bwMode="auto">
          <a:xfrm>
            <a:off x="0" y="1034716"/>
            <a:ext cx="2421466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2915653" y="1362655"/>
            <a:ext cx="5562600" cy="4882403"/>
            <a:chOff x="2915653" y="1362655"/>
            <a:chExt cx="5562600" cy="4882403"/>
          </a:xfrm>
        </p:grpSpPr>
        <p:sp>
          <p:nvSpPr>
            <p:cNvPr id="2" name="Content Placeholder 2"/>
            <p:cNvSpPr txBox="1">
              <a:spLocks/>
            </p:cNvSpPr>
            <p:nvPr/>
          </p:nvSpPr>
          <p:spPr>
            <a:xfrm>
              <a:off x="2915653" y="1920708"/>
              <a:ext cx="5562600" cy="4324350"/>
            </a:xfrm>
            <a:prstGeom prst="rect">
              <a:avLst/>
            </a:prstGeom>
          </p:spPr>
          <p:txBody>
            <a:bodyPr/>
            <a:lstStyle>
              <a:lvl1pPr marL="342900" indent="-3429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8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6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4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Font typeface="Wingdings 2" charset="0"/>
                <a:buNone/>
              </a:pPr>
              <a:r>
                <a:rPr 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Georgia" charset="0"/>
                </a:rPr>
                <a:t>	</a:t>
              </a:r>
            </a:p>
            <a:p>
              <a:pPr>
                <a:buFont typeface="Wingdings 2" charset="0"/>
                <a:buNone/>
              </a:pPr>
              <a:r>
                <a:rPr 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Georgia" charset="0"/>
                </a:rPr>
                <a:t>	Carving is appropriate for most green and blue slopes and even some black slopes. However, if you try to carve through moguls, especially in packed powder or corn snow, you’</a:t>
              </a:r>
              <a:r>
                <a:rPr lang="en-US" altLang="ja-JP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Georgia" charset="0"/>
                </a:rPr>
                <a:t>re going to face-plant.</a:t>
              </a:r>
            </a:p>
            <a:p>
              <a:endPara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charset="0"/>
              </a:endParaRPr>
            </a:p>
          </p:txBody>
        </p:sp>
        <p:sp>
          <p:nvSpPr>
            <p:cNvPr id="4" name="Title 4"/>
            <p:cNvSpPr txBox="1">
              <a:spLocks/>
            </p:cNvSpPr>
            <p:nvPr/>
          </p:nvSpPr>
          <p:spPr>
            <a:xfrm>
              <a:off x="3212432" y="1362655"/>
              <a:ext cx="4480978" cy="1116106"/>
            </a:xfrm>
            <a:prstGeom prst="rect">
              <a:avLst/>
            </a:prstGeom>
          </p:spPr>
          <p:txBody>
            <a:bodyPr/>
            <a:lstStyle>
              <a:lvl1pPr algn="l" defTabSz="457200" rtl="0" eaLnBrk="1" latinLnBrk="0" hangingPunct="1">
                <a:spcBef>
                  <a:spcPct val="0"/>
                </a:spcBef>
                <a:buNone/>
                <a:defRPr sz="3600" b="0" i="0" kern="1200">
                  <a:solidFill>
                    <a:schemeClr val="bg2"/>
                  </a:solidFill>
                  <a:latin typeface="+mj-lt"/>
                  <a:ea typeface="+mj-ea"/>
                  <a:cs typeface="+mj-cs"/>
                </a:defRPr>
              </a:lvl1pPr>
              <a:lvl2pPr eaLnBrk="1" hangingPunct="1">
                <a:defRPr>
                  <a:solidFill>
                    <a:schemeClr val="tx2"/>
                  </a:solidFill>
                </a:defRPr>
              </a:lvl2pPr>
              <a:lvl3pPr eaLnBrk="1" hangingPunct="1">
                <a:defRPr>
                  <a:solidFill>
                    <a:schemeClr val="tx2"/>
                  </a:solidFill>
                </a:defRPr>
              </a:lvl3pPr>
              <a:lvl4pPr eaLnBrk="1" hangingPunct="1">
                <a:defRPr>
                  <a:solidFill>
                    <a:schemeClr val="tx2"/>
                  </a:solidFill>
                </a:defRPr>
              </a:lvl4pPr>
              <a:lvl5pPr eaLnBrk="1" hangingPunct="1">
                <a:defRPr>
                  <a:solidFill>
                    <a:schemeClr val="tx2"/>
                  </a:solidFill>
                </a:defRPr>
              </a:lvl5pPr>
              <a:lvl6pPr eaLnBrk="1" hangingPunct="1">
                <a:defRPr>
                  <a:solidFill>
                    <a:schemeClr val="tx2"/>
                  </a:solidFill>
                </a:defRPr>
              </a:lvl6pPr>
              <a:lvl7pPr eaLnBrk="1" hangingPunct="1">
                <a:defRPr>
                  <a:solidFill>
                    <a:schemeClr val="tx2"/>
                  </a:solidFill>
                </a:defRPr>
              </a:lvl7pPr>
              <a:lvl8pPr eaLnBrk="1" hangingPunct="1">
                <a:defRPr>
                  <a:solidFill>
                    <a:schemeClr val="tx2"/>
                  </a:solidFill>
                </a:defRPr>
              </a:lvl8pPr>
              <a:lvl9pPr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r>
                <a:rPr lang="en-US" dirty="0">
                  <a:solidFill>
                    <a:srgbClr val="C00000"/>
                  </a:solidFill>
                </a:rPr>
                <a:t>What does this mean?</a:t>
              </a:r>
            </a:p>
          </p:txBody>
        </p:sp>
        <p:sp>
          <p:nvSpPr>
            <p:cNvPr id="5" name="Rectangle 4"/>
            <p:cNvSpPr/>
            <p:nvPr/>
          </p:nvSpPr>
          <p:spPr>
            <a:xfrm>
              <a:off x="3296653" y="2478761"/>
              <a:ext cx="1118936" cy="3366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5350043" y="2831688"/>
              <a:ext cx="930441" cy="3366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4094748" y="3205128"/>
              <a:ext cx="930441" cy="3366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296653" y="3594867"/>
              <a:ext cx="798095" cy="3366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231732" y="3570291"/>
              <a:ext cx="1048752" cy="3366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296652" y="3998726"/>
              <a:ext cx="2141621" cy="3366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815262" y="3972266"/>
              <a:ext cx="1391653" cy="3366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500813" y="4374197"/>
              <a:ext cx="1418724" cy="3366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</a:t>
            </a:r>
            <a:r>
              <a:rPr lang="is-IS" b="0" dirty="0"/>
              <a:t>2018</a:t>
            </a:r>
            <a:r>
              <a:rPr lang="en-US" b="0" dirty="0"/>
              <a:t> Region One Education Service Center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0836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Would this help?</a:t>
            </a:r>
          </a:p>
        </p:txBody>
      </p:sp>
      <p:pic>
        <p:nvPicPr>
          <p:cNvPr id="3" name="Picture 4" descr="Great carve on a mountain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432" y="1153662"/>
            <a:ext cx="2362200" cy="2362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1876926" y="4110037"/>
            <a:ext cx="6059906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rtl="1" eaLnBrk="1" hangingPunct="1"/>
            <a:r>
              <a:rPr lang="en-US" i="1" dirty="0">
                <a:solidFill>
                  <a:srgbClr val="C00000"/>
                </a:solidFill>
                <a:latin typeface="Georgia" charset="0"/>
              </a:rPr>
              <a:t>These men are carving.                 </a:t>
            </a:r>
          </a:p>
        </p:txBody>
      </p:sp>
      <p:pic>
        <p:nvPicPr>
          <p:cNvPr id="5" name="Picture 7" descr="Ski Southeast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3582" y="1153662"/>
            <a:ext cx="4870450" cy="2362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</a:t>
            </a:r>
            <a:r>
              <a:rPr lang="is-IS" b="0" dirty="0"/>
              <a:t>2018</a:t>
            </a:r>
            <a:r>
              <a:rPr lang="en-US" b="0" dirty="0"/>
              <a:t> Region One Education Service Center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808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about this?</a:t>
            </a:r>
          </a:p>
        </p:txBody>
      </p:sp>
      <p:pic>
        <p:nvPicPr>
          <p:cNvPr id="3" name="Picture 4" descr="skiing down the green slope by joyryu.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628" y="1422090"/>
            <a:ext cx="2644775" cy="1981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4" name="Picture 5" descr="Davos skiing slope by Niels displayed.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70638">
            <a:off x="3215991" y="1422090"/>
            <a:ext cx="2614612" cy="1981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5" name="Picture 7" descr="http://rds.yahoo.com/_ylt=A9G_bF.ja9BKRmYAIrKjzbkF/SIG=140mhql2v/EXP=1255259427/**http%3A/pictures.exploitz.com/Steep-black-diamond-slope-photo-Mammoth-Lakes--_srcgpx10001x13765x1b6987db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5403" y="1422090"/>
            <a:ext cx="2628900" cy="19716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6" name="TextBox 8"/>
          <p:cNvSpPr txBox="1">
            <a:spLocks noChangeArrowheads="1"/>
          </p:cNvSpPr>
          <p:nvPr/>
        </p:nvSpPr>
        <p:spPr bwMode="auto">
          <a:xfrm>
            <a:off x="647700" y="3865886"/>
            <a:ext cx="2057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rtl="1" eaLnBrk="1" hangingPunct="1"/>
            <a:r>
              <a:rPr lang="en-US" dirty="0">
                <a:solidFill>
                  <a:srgbClr val="C00000"/>
                </a:solidFill>
                <a:latin typeface="Georgia" charset="0"/>
              </a:rPr>
              <a:t>Green Slope   </a:t>
            </a:r>
          </a:p>
        </p:txBody>
      </p:sp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3543300" y="3861124"/>
            <a:ext cx="2057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rtl="1" eaLnBrk="1" hangingPunct="1"/>
            <a:r>
              <a:rPr lang="en-US" dirty="0">
                <a:solidFill>
                  <a:srgbClr val="C00000"/>
                </a:solidFill>
                <a:latin typeface="Georgia" charset="0"/>
              </a:rPr>
              <a:t>Blue Slope   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515100" y="3865886"/>
            <a:ext cx="2057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rtl="1" eaLnBrk="1" hangingPunct="1"/>
            <a:r>
              <a:rPr lang="en-US" dirty="0">
                <a:solidFill>
                  <a:srgbClr val="C00000"/>
                </a:solidFill>
                <a:latin typeface="Georgia" charset="0"/>
              </a:rPr>
              <a:t>Black Slope   </a:t>
            </a: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</a:t>
            </a:r>
            <a:r>
              <a:rPr lang="is-IS" b="0" dirty="0"/>
              <a:t>2018</a:t>
            </a:r>
            <a:r>
              <a:rPr lang="en-US" b="0" dirty="0"/>
              <a:t> Region One Education Service Center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7578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Session Objectives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Content Objective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719402"/>
            <a:ext cx="3618867" cy="2943111"/>
          </a:xfrm>
        </p:spPr>
        <p:txBody>
          <a:bodyPr>
            <a:normAutofit/>
          </a:bodyPr>
          <a:lstStyle/>
          <a:p>
            <a:r>
              <a:rPr lang="en-US" u="sng" dirty="0"/>
              <a:t>Today I will</a:t>
            </a:r>
            <a:r>
              <a:rPr lang="en-US" dirty="0"/>
              <a:t> </a:t>
            </a:r>
            <a:r>
              <a:rPr lang="en-US" b="1" i="1" dirty="0"/>
              <a:t>explore</a:t>
            </a:r>
            <a:r>
              <a:rPr lang="en-US" dirty="0"/>
              <a:t> </a:t>
            </a:r>
            <a:r>
              <a:rPr lang="en-US" b="1" dirty="0"/>
              <a:t>sheltered instruction techniques and strategies </a:t>
            </a:r>
            <a:r>
              <a:rPr lang="en-US" dirty="0"/>
              <a:t>to make content comprehensible for ELs.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56537" y="673099"/>
            <a:ext cx="4270152" cy="576263"/>
          </a:xfrm>
        </p:spPr>
        <p:txBody>
          <a:bodyPr/>
          <a:lstStyle/>
          <a:p>
            <a:r>
              <a:rPr lang="en-US" sz="2800" dirty="0"/>
              <a:t>Language Objective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49271" y="1719402"/>
            <a:ext cx="3618869" cy="2628015"/>
          </a:xfrm>
        </p:spPr>
        <p:txBody>
          <a:bodyPr>
            <a:normAutofit/>
          </a:bodyPr>
          <a:lstStyle/>
          <a:p>
            <a:r>
              <a:rPr lang="en-US" u="sng" dirty="0"/>
              <a:t>Today I will</a:t>
            </a:r>
            <a:r>
              <a:rPr lang="en-US" dirty="0"/>
              <a:t> </a:t>
            </a:r>
            <a:r>
              <a:rPr lang="en-US" b="1" i="1" dirty="0"/>
              <a:t>share</a:t>
            </a:r>
            <a:r>
              <a:rPr lang="en-US" dirty="0"/>
              <a:t> different ideas on </a:t>
            </a:r>
            <a:r>
              <a:rPr lang="en-US" b="1" dirty="0"/>
              <a:t>how to implement sheltered instruction</a:t>
            </a:r>
            <a:r>
              <a:rPr lang="en-US" dirty="0"/>
              <a:t> strategies in the classroom.</a:t>
            </a: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</a:t>
            </a:r>
            <a:r>
              <a:rPr lang="is-IS" b="0" dirty="0"/>
              <a:t>2018</a:t>
            </a:r>
            <a:r>
              <a:rPr lang="en-US" b="0" dirty="0"/>
              <a:t> Region One Education Service Center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7018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File:Encore at mt ellen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881303"/>
            <a:ext cx="3276600" cy="39147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4" name="Picture 5" descr="Packed Powder by hefmercer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55275">
            <a:off x="4343224" y="1121639"/>
            <a:ext cx="3962400" cy="3886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-76200" y="5355161"/>
            <a:ext cx="9220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rtl="1" eaLnBrk="1" hangingPunct="1"/>
            <a:r>
              <a:rPr lang="en-US" dirty="0">
                <a:solidFill>
                  <a:srgbClr val="C00000"/>
                </a:solidFill>
                <a:latin typeface="Georgia" charset="0"/>
              </a:rPr>
              <a:t>Moguls                           Packed Powder                            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</a:t>
            </a:r>
            <a:r>
              <a:rPr lang="is-IS" b="0" dirty="0"/>
              <a:t>2018</a:t>
            </a:r>
            <a:r>
              <a:rPr lang="en-US" b="0" dirty="0"/>
              <a:t> Region One Education Service Center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5466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Spring corn goodness by snoboy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974559"/>
            <a:ext cx="5101389" cy="36149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3" name="TextBox 5"/>
          <p:cNvSpPr txBox="1">
            <a:spLocks noChangeArrowheads="1"/>
          </p:cNvSpPr>
          <p:nvPr/>
        </p:nvSpPr>
        <p:spPr bwMode="auto">
          <a:xfrm>
            <a:off x="3104148" y="5089358"/>
            <a:ext cx="5029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rtl="1" eaLnBrk="1" hangingPunct="1"/>
            <a:r>
              <a:rPr lang="en-US" dirty="0">
                <a:solidFill>
                  <a:srgbClr val="C00000"/>
                </a:solidFill>
                <a:latin typeface="Georgia" charset="0"/>
              </a:rPr>
              <a:t>Corn Snow                        </a:t>
            </a:r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</a:t>
            </a:r>
            <a:r>
              <a:rPr lang="is-IS" b="0" dirty="0"/>
              <a:t>2018</a:t>
            </a:r>
            <a:r>
              <a:rPr lang="en-US" b="0" dirty="0"/>
              <a:t> Region One Education Service Center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395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Tele Wipe-Out by gr8jake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526" y="1110918"/>
            <a:ext cx="5045242" cy="33971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3" name="TextBox 5"/>
          <p:cNvSpPr txBox="1">
            <a:spLocks noChangeArrowheads="1"/>
          </p:cNvSpPr>
          <p:nvPr/>
        </p:nvSpPr>
        <p:spPr bwMode="auto">
          <a:xfrm>
            <a:off x="3930316" y="5005137"/>
            <a:ext cx="4299284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rtl="1" eaLnBrk="1" hangingPunct="1"/>
            <a:r>
              <a:rPr lang="en-US" dirty="0">
                <a:solidFill>
                  <a:srgbClr val="C00000"/>
                </a:solidFill>
                <a:latin typeface="Georgia" charset="0"/>
              </a:rPr>
              <a:t>Face-plant                                   </a:t>
            </a:r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</a:t>
            </a:r>
            <a:r>
              <a:rPr lang="is-IS" b="0" dirty="0"/>
              <a:t>2018</a:t>
            </a:r>
            <a:r>
              <a:rPr lang="en-US" b="0" dirty="0"/>
              <a:t> Region One Education Service Center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6341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742606" y="514352"/>
            <a:ext cx="8663068" cy="5828925"/>
            <a:chOff x="441817" y="514352"/>
            <a:chExt cx="8663068" cy="5828925"/>
          </a:xfrm>
        </p:grpSpPr>
        <p:sp>
          <p:nvSpPr>
            <p:cNvPr id="2" name="Content Placeholder 2"/>
            <p:cNvSpPr txBox="1">
              <a:spLocks/>
            </p:cNvSpPr>
            <p:nvPr/>
          </p:nvSpPr>
          <p:spPr>
            <a:xfrm>
              <a:off x="441817" y="1161677"/>
              <a:ext cx="8663068" cy="5181600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342900" indent="-3429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8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6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4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90000"/>
                </a:lnSpc>
                <a:buFont typeface="Wingdings 2" charset="0"/>
                <a:buNone/>
                <a:defRPr/>
              </a:pPr>
              <a:r>
                <a:rPr lang="en-US" sz="2400" dirty="0"/>
                <a:t>	</a:t>
              </a:r>
            </a:p>
            <a:p>
              <a:pPr>
                <a:lnSpc>
                  <a:spcPct val="90000"/>
                </a:lnSpc>
                <a:buFont typeface="Wingdings 2" charset="0"/>
                <a:buNone/>
                <a:defRPr/>
              </a:pPr>
              <a:r>
                <a:rPr lang="en-US" sz="2400" u="sng" dirty="0">
                  <a:solidFill>
                    <a:srgbClr val="C00000"/>
                  </a:solidFill>
                </a:rPr>
                <a:t>Carving</a:t>
              </a:r>
              <a:r>
                <a:rPr lang="en-US" sz="2400" dirty="0">
                  <a:solidFill>
                    <a:srgbClr val="2B4A5E"/>
                  </a:solidFill>
                </a:rPr>
                <a:t> is </a:t>
              </a:r>
              <a:r>
                <a:rPr lang="en-US" sz="2400" dirty="0">
                  <a:solidFill>
                    <a:srgbClr val="00B050"/>
                  </a:solidFill>
                </a:rPr>
                <a:t>appropriate</a:t>
              </a:r>
              <a:r>
                <a:rPr lang="en-US" sz="2400" dirty="0">
                  <a:solidFill>
                    <a:srgbClr val="2B4A5E"/>
                  </a:solidFill>
                </a:rPr>
                <a:t> for most </a:t>
              </a:r>
              <a:r>
                <a:rPr lang="en-US" sz="2400" u="sng" dirty="0">
                  <a:solidFill>
                    <a:srgbClr val="C00000"/>
                  </a:solidFill>
                </a:rPr>
                <a:t>green</a:t>
              </a:r>
              <a:r>
                <a:rPr lang="en-US" sz="2400" dirty="0">
                  <a:solidFill>
                    <a:srgbClr val="2B4A5E"/>
                  </a:solidFill>
                </a:rPr>
                <a:t> and </a:t>
              </a:r>
              <a:r>
                <a:rPr lang="en-US" sz="2400" u="sng" dirty="0">
                  <a:solidFill>
                    <a:srgbClr val="C00000"/>
                  </a:solidFill>
                </a:rPr>
                <a:t>blue slopes </a:t>
              </a:r>
              <a:endParaRPr lang="en-US" sz="2400" dirty="0">
                <a:solidFill>
                  <a:srgbClr val="2B4A5E"/>
                </a:solidFill>
              </a:endParaRPr>
            </a:p>
            <a:p>
              <a:pPr>
                <a:lnSpc>
                  <a:spcPct val="90000"/>
                </a:lnSpc>
                <a:buFont typeface="Wingdings 2" charset="0"/>
                <a:buNone/>
                <a:defRPr/>
              </a:pPr>
              <a:endParaRPr lang="en-US" sz="2400" dirty="0">
                <a:solidFill>
                  <a:srgbClr val="2B4A5E"/>
                </a:solidFill>
              </a:endParaRPr>
            </a:p>
            <a:p>
              <a:pPr>
                <a:lnSpc>
                  <a:spcPct val="90000"/>
                </a:lnSpc>
                <a:buFont typeface="Wingdings 2" charset="0"/>
                <a:buNone/>
                <a:defRPr/>
              </a:pPr>
              <a:endParaRPr lang="en-US" sz="2400" dirty="0">
                <a:solidFill>
                  <a:srgbClr val="2B4A5E"/>
                </a:solidFill>
              </a:endParaRPr>
            </a:p>
            <a:p>
              <a:pPr>
                <a:lnSpc>
                  <a:spcPct val="90000"/>
                </a:lnSpc>
                <a:buFont typeface="Wingdings 2" charset="0"/>
                <a:buNone/>
                <a:defRPr/>
              </a:pPr>
              <a:r>
                <a:rPr lang="en-US" sz="2400" dirty="0">
                  <a:solidFill>
                    <a:srgbClr val="2B4A5E"/>
                  </a:solidFill>
                </a:rPr>
                <a:t>and even some </a:t>
              </a:r>
              <a:r>
                <a:rPr lang="en-US" sz="2400" u="sng" dirty="0">
                  <a:solidFill>
                    <a:srgbClr val="C00000"/>
                  </a:solidFill>
                </a:rPr>
                <a:t>black slopes</a:t>
              </a:r>
              <a:r>
                <a:rPr lang="en-US" sz="2400" dirty="0">
                  <a:solidFill>
                    <a:srgbClr val="2B4A5E"/>
                  </a:solidFill>
                </a:rPr>
                <a:t>. However, if you try to </a:t>
              </a:r>
              <a:r>
                <a:rPr lang="en-US" sz="2400" u="sng" dirty="0">
                  <a:solidFill>
                    <a:srgbClr val="C00000"/>
                  </a:solidFill>
                </a:rPr>
                <a:t>carve</a:t>
              </a:r>
              <a:endParaRPr lang="en-US" sz="2400" dirty="0">
                <a:solidFill>
                  <a:srgbClr val="2B4A5E"/>
                </a:solidFill>
              </a:endParaRPr>
            </a:p>
            <a:p>
              <a:pPr>
                <a:lnSpc>
                  <a:spcPct val="90000"/>
                </a:lnSpc>
                <a:buFont typeface="Wingdings 2" charset="0"/>
                <a:buNone/>
                <a:defRPr/>
              </a:pPr>
              <a:endParaRPr lang="en-US" sz="2400" dirty="0">
                <a:solidFill>
                  <a:srgbClr val="2B4A5E"/>
                </a:solidFill>
              </a:endParaRPr>
            </a:p>
            <a:p>
              <a:pPr>
                <a:lnSpc>
                  <a:spcPct val="90000"/>
                </a:lnSpc>
                <a:buFont typeface="Wingdings 2" charset="0"/>
                <a:buNone/>
                <a:defRPr/>
              </a:pPr>
              <a:endParaRPr lang="en-US" sz="2400" dirty="0">
                <a:solidFill>
                  <a:srgbClr val="2B4A5E"/>
                </a:solidFill>
              </a:endParaRPr>
            </a:p>
            <a:p>
              <a:pPr>
                <a:lnSpc>
                  <a:spcPct val="90000"/>
                </a:lnSpc>
                <a:buFont typeface="Wingdings 2" charset="0"/>
                <a:buNone/>
                <a:defRPr/>
              </a:pPr>
              <a:r>
                <a:rPr lang="en-US" sz="2300" dirty="0">
                  <a:solidFill>
                    <a:srgbClr val="2B4A5E"/>
                  </a:solidFill>
                </a:rPr>
                <a:t>through </a:t>
              </a:r>
              <a:r>
                <a:rPr lang="en-US" sz="2300" u="sng" dirty="0">
                  <a:solidFill>
                    <a:srgbClr val="C00000"/>
                  </a:solidFill>
                </a:rPr>
                <a:t>moguls</a:t>
              </a:r>
              <a:r>
                <a:rPr lang="en-US" sz="2300" dirty="0">
                  <a:solidFill>
                    <a:srgbClr val="2B4A5E"/>
                  </a:solidFill>
                </a:rPr>
                <a:t>, </a:t>
              </a:r>
              <a:r>
                <a:rPr lang="en-US" sz="2300" dirty="0">
                  <a:solidFill>
                    <a:srgbClr val="00B050"/>
                  </a:solidFill>
                </a:rPr>
                <a:t>especially</a:t>
              </a:r>
              <a:r>
                <a:rPr lang="en-US" sz="2300" dirty="0">
                  <a:solidFill>
                    <a:srgbClr val="2B4A5E"/>
                  </a:solidFill>
                </a:rPr>
                <a:t> in </a:t>
              </a:r>
              <a:r>
                <a:rPr lang="en-US" sz="2300" u="sng" dirty="0">
                  <a:solidFill>
                    <a:srgbClr val="C00000"/>
                  </a:solidFill>
                </a:rPr>
                <a:t>packed powder</a:t>
              </a:r>
              <a:r>
                <a:rPr lang="en-US" sz="2300" dirty="0">
                  <a:solidFill>
                    <a:srgbClr val="C00000"/>
                  </a:solidFill>
                </a:rPr>
                <a:t> </a:t>
              </a:r>
              <a:r>
                <a:rPr lang="en-US" sz="2300" dirty="0">
                  <a:solidFill>
                    <a:srgbClr val="2B4A5E"/>
                  </a:solidFill>
                </a:rPr>
                <a:t>or </a:t>
              </a:r>
              <a:r>
                <a:rPr lang="en-US" sz="2300" u="sng" dirty="0">
                  <a:solidFill>
                    <a:srgbClr val="C00000"/>
                  </a:solidFill>
                </a:rPr>
                <a:t>corn snow</a:t>
              </a:r>
              <a:endParaRPr lang="en-US" sz="2300" dirty="0">
                <a:solidFill>
                  <a:srgbClr val="2B4A5E"/>
                </a:solidFill>
              </a:endParaRPr>
            </a:p>
            <a:p>
              <a:pPr>
                <a:lnSpc>
                  <a:spcPct val="90000"/>
                </a:lnSpc>
                <a:buFont typeface="Wingdings 2" charset="0"/>
                <a:buNone/>
                <a:defRPr/>
              </a:pPr>
              <a:endParaRPr lang="en-US" sz="2400" dirty="0">
                <a:solidFill>
                  <a:srgbClr val="2B4A5E"/>
                </a:solidFill>
              </a:endParaRPr>
            </a:p>
            <a:p>
              <a:pPr>
                <a:lnSpc>
                  <a:spcPct val="90000"/>
                </a:lnSpc>
                <a:buFont typeface="Wingdings 2" charset="0"/>
                <a:buNone/>
                <a:defRPr/>
              </a:pPr>
              <a:endParaRPr lang="en-US" sz="2400" dirty="0">
                <a:solidFill>
                  <a:srgbClr val="2B4A5E"/>
                </a:solidFill>
              </a:endParaRPr>
            </a:p>
            <a:p>
              <a:pPr>
                <a:lnSpc>
                  <a:spcPct val="90000"/>
                </a:lnSpc>
                <a:buFont typeface="Wingdings 2" charset="0"/>
                <a:buNone/>
                <a:defRPr/>
              </a:pPr>
              <a:r>
                <a:rPr lang="en-US" sz="2400" dirty="0">
                  <a:solidFill>
                    <a:srgbClr val="2B4A5E"/>
                  </a:solidFill>
                </a:rPr>
                <a:t>you’re going to </a:t>
              </a:r>
              <a:r>
                <a:rPr lang="en-US" sz="2400" u="sng" dirty="0">
                  <a:solidFill>
                    <a:srgbClr val="C00000"/>
                  </a:solidFill>
                </a:rPr>
                <a:t>face-plant</a:t>
              </a:r>
              <a:r>
                <a:rPr lang="en-US" sz="2400" dirty="0">
                  <a:solidFill>
                    <a:srgbClr val="2B4A5E"/>
                  </a:solidFill>
                </a:rPr>
                <a:t>.</a:t>
              </a:r>
            </a:p>
            <a:p>
              <a:pPr>
                <a:lnSpc>
                  <a:spcPct val="90000"/>
                </a:lnSpc>
                <a:defRPr/>
              </a:pPr>
              <a:endParaRPr lang="en-US" sz="2400" dirty="0"/>
            </a:p>
          </p:txBody>
        </p:sp>
        <p:pic>
          <p:nvPicPr>
            <p:cNvPr id="3" name="Picture 2" descr="Great carve on a mountain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976" y="514352"/>
              <a:ext cx="1066800" cy="1066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3" descr="skiing down the green slope by joyryu.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9463" y="646114"/>
              <a:ext cx="1247775" cy="935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4" descr="Davos skiing slope by Niels displayed.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41785" y="666752"/>
              <a:ext cx="1206500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5" descr="http://rds.yahoo.com/_ylt=A9G_bF.ja9BKRmYAIrKjzbkF/SIG=140mhql2v/EXP=1255259427/**http%3A/pictures.exploitz.com/Steep-black-diamond-slope-photo-Mammoth-Lakes--_srcgpx10001x13765x1b6987db6.jp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81631" y="2116806"/>
              <a:ext cx="1143000" cy="857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6" descr="Ski Southeast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8788" y="2123156"/>
              <a:ext cx="1752600" cy="850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7" descr="File:Encore at mt ellen.jpg">
              <a:hlinkClick r:id="rId8"/>
            </p:cNvPr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5717" y="3440356"/>
              <a:ext cx="765175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8" descr="Packed Powder by hefmercer."/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2382" y="3456109"/>
              <a:ext cx="931862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4" descr="Spring corn goodness by snoboy."/>
            <p:cNvPicPr>
              <a:picLocks noChangeAspect="1" noChangeArrowheads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7915" y="3476747"/>
              <a:ext cx="1295400" cy="917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4" descr="Tele Wipe-Out by gr8jake."/>
            <p:cNvPicPr>
              <a:picLocks noChangeAspect="1" noChangeArrowheads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1471" y="4830561"/>
              <a:ext cx="1295400" cy="871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Box 11"/>
            <p:cNvSpPr txBox="1">
              <a:spLocks noChangeArrowheads="1"/>
            </p:cNvSpPr>
            <p:nvPr/>
          </p:nvSpPr>
          <p:spPr bwMode="auto">
            <a:xfrm>
              <a:off x="2037620" y="1163179"/>
              <a:ext cx="14478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800" i="1" dirty="0" err="1">
                  <a:latin typeface="Georgia" charset="0"/>
                </a:rPr>
                <a:t>apropiado</a:t>
              </a:r>
              <a:endParaRPr lang="en-US" sz="1800" i="1" dirty="0">
                <a:latin typeface="Georgia" charset="0"/>
              </a:endParaRPr>
            </a:p>
          </p:txBody>
        </p:sp>
        <p:sp>
          <p:nvSpPr>
            <p:cNvPr id="13" name="TextBox 12"/>
            <p:cNvSpPr txBox="1">
              <a:spLocks noChangeArrowheads="1"/>
            </p:cNvSpPr>
            <p:nvPr/>
          </p:nvSpPr>
          <p:spPr bwMode="auto">
            <a:xfrm>
              <a:off x="2380249" y="3851391"/>
              <a:ext cx="173596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800" i="1" dirty="0" err="1">
                  <a:latin typeface="Georgia" charset="0"/>
                </a:rPr>
                <a:t>especialmente</a:t>
              </a:r>
              <a:endParaRPr lang="en-US" sz="1600" i="1" dirty="0">
                <a:latin typeface="Georgia" charset="0"/>
              </a:endParaRPr>
            </a:p>
          </p:txBody>
        </p:sp>
        <p:sp>
          <p:nvSpPr>
            <p:cNvPr id="14" name="Isosceles Triangle 13"/>
            <p:cNvSpPr/>
            <p:nvPr/>
          </p:nvSpPr>
          <p:spPr>
            <a:xfrm>
              <a:off x="2698262" y="1581152"/>
              <a:ext cx="152400" cy="7620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Isosceles Triangle 14"/>
            <p:cNvSpPr/>
            <p:nvPr/>
          </p:nvSpPr>
          <p:spPr>
            <a:xfrm>
              <a:off x="3216926" y="4291840"/>
              <a:ext cx="152400" cy="7620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1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</a:t>
            </a:r>
            <a:r>
              <a:rPr lang="is-IS" b="0" dirty="0"/>
              <a:t>2018</a:t>
            </a:r>
            <a:r>
              <a:rPr lang="en-US" b="0" dirty="0"/>
              <a:t> Region One Education Service Center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6115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9" y="1295400"/>
            <a:ext cx="2516024" cy="1600200"/>
          </a:xfrm>
        </p:spPr>
        <p:txBody>
          <a:bodyPr>
            <a:normAutofit/>
          </a:bodyPr>
          <a:lstStyle/>
          <a:p>
            <a:r>
              <a:rPr lang="en-US" sz="3600" dirty="0"/>
              <a:t>Vocabulary Experts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98834" y="838200"/>
            <a:ext cx="4594934" cy="4114799"/>
          </a:xfrm>
        </p:spPr>
        <p:txBody>
          <a:bodyPr>
            <a:noAutofit/>
          </a:bodyPr>
          <a:lstStyle/>
          <a:p>
            <a:r>
              <a:rPr lang="en-US" sz="2800" dirty="0"/>
              <a:t>Number Heads 1-8</a:t>
            </a:r>
          </a:p>
          <a:p>
            <a:r>
              <a:rPr lang="en-US" sz="2800" dirty="0"/>
              <a:t>Form Expert Groups</a:t>
            </a:r>
          </a:p>
          <a:p>
            <a:r>
              <a:rPr lang="en-US" sz="2800" dirty="0"/>
              <a:t>Each team creates a visual explaining the activity</a:t>
            </a:r>
          </a:p>
          <a:p>
            <a:r>
              <a:rPr lang="en-US" sz="2800" dirty="0"/>
              <a:t>Back to original groups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2897" y="1283368"/>
            <a:ext cx="2673657" cy="4114800"/>
          </a:xfrm>
        </p:spPr>
        <p:txBody>
          <a:bodyPr>
            <a:normAutofit/>
          </a:bodyPr>
          <a:lstStyle/>
          <a:p>
            <a:r>
              <a:rPr lang="en-US" sz="2000" dirty="0"/>
              <a:t>Expert Groups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</a:t>
            </a:r>
            <a:r>
              <a:rPr lang="is-IS" b="0" dirty="0"/>
              <a:t>2018</a:t>
            </a:r>
            <a:r>
              <a:rPr lang="en-US" b="0" dirty="0"/>
              <a:t> Region One Education Service Center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3720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113294" y="2181313"/>
            <a:ext cx="4056062" cy="4572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dirty="0"/>
              <a:t>1. Free Association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FF0000"/>
                </a:solidFill>
                <a:hlinkClick r:id="rId3"/>
              </a:rPr>
              <a:t>http://bit.do/freeassociation</a:t>
            </a:r>
            <a:endParaRPr lang="en-US" sz="2200" dirty="0"/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r>
              <a:rPr lang="en-US" sz="2200" dirty="0"/>
              <a:t>2. Comparing Terms</a:t>
            </a:r>
          </a:p>
          <a:p>
            <a:pPr marL="0" indent="0">
              <a:buNone/>
            </a:pPr>
            <a:r>
              <a:rPr lang="en-US" sz="2200" dirty="0">
                <a:hlinkClick r:id="rId4"/>
              </a:rPr>
              <a:t>http://bit.do/comparingterms</a:t>
            </a:r>
            <a:endParaRPr lang="en-US" sz="2200" dirty="0"/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r>
              <a:rPr lang="en-US" sz="2200" dirty="0"/>
              <a:t>3. Classifying Terms</a:t>
            </a:r>
          </a:p>
          <a:p>
            <a:pPr marL="0" indent="0">
              <a:buNone/>
            </a:pPr>
            <a:r>
              <a:rPr lang="en-US" sz="2200" dirty="0"/>
              <a:t>4. Solving Analogy Problems</a:t>
            </a:r>
          </a:p>
          <a:p>
            <a:pPr marL="0" indent="0">
              <a:buNone/>
            </a:pPr>
            <a:r>
              <a:rPr lang="en-US" sz="2200" dirty="0"/>
              <a:t>5. Creating Metaphors</a:t>
            </a:r>
          </a:p>
          <a:p>
            <a:pPr marL="0" indent="0">
              <a:buNone/>
            </a:pPr>
            <a:r>
              <a:rPr lang="en-US" sz="2200" dirty="0"/>
              <a:t>6. Vocabulary Charades</a:t>
            </a:r>
          </a:p>
          <a:p>
            <a:pPr marL="0" indent="0">
              <a:buNone/>
            </a:pPr>
            <a:r>
              <a:rPr lang="en-US" sz="2200" dirty="0"/>
              <a:t>7. Talk a Mile a Minute</a:t>
            </a:r>
          </a:p>
          <a:p>
            <a:pPr marL="0" indent="0">
              <a:buNone/>
            </a:pPr>
            <a:r>
              <a:rPr lang="en-US" sz="2200" dirty="0">
                <a:hlinkClick r:id="rId5"/>
              </a:rPr>
              <a:t>http://bit.do/morevocabulary</a:t>
            </a:r>
            <a:endParaRPr lang="en-US" sz="2200" dirty="0"/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endParaRPr lang="en-US" sz="2200" dirty="0"/>
          </a:p>
        </p:txBody>
      </p:sp>
      <p:pic>
        <p:nvPicPr>
          <p:cNvPr id="5" name="Picture 4" descr="qrcode.38314397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676878"/>
            <a:ext cx="1174422" cy="1174422"/>
          </a:xfrm>
          <a:prstGeom prst="rect">
            <a:avLst/>
          </a:prstGeom>
        </p:spPr>
      </p:pic>
      <p:pic>
        <p:nvPicPr>
          <p:cNvPr id="6" name="Picture 5" descr="qrcode.38314402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683" y="2006614"/>
            <a:ext cx="1223739" cy="1223739"/>
          </a:xfrm>
          <a:prstGeom prst="rect">
            <a:avLst/>
          </a:prstGeom>
        </p:spPr>
      </p:pic>
      <p:pic>
        <p:nvPicPr>
          <p:cNvPr id="7" name="Picture 6" descr="qrcode.38314407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354" y="3561397"/>
            <a:ext cx="1248395" cy="1248395"/>
          </a:xfrm>
          <a:prstGeom prst="rect">
            <a:avLst/>
          </a:prstGeom>
        </p:spPr>
      </p:pic>
      <p:pic>
        <p:nvPicPr>
          <p:cNvPr id="9" name="Picture 8" descr="qrcode.38314448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3779" y="763613"/>
            <a:ext cx="1243001" cy="124300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473779" y="2177707"/>
            <a:ext cx="1782503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8. Pyramid Game</a:t>
            </a:r>
          </a:p>
          <a:p>
            <a:r>
              <a:rPr lang="en-US" sz="2200" dirty="0">
                <a:hlinkClick r:id="rId10"/>
              </a:rPr>
              <a:t>http://bit.do/ pyramidgame</a:t>
            </a:r>
            <a:endParaRPr lang="en-US" sz="2200" dirty="0"/>
          </a:p>
          <a:p>
            <a:endParaRPr lang="en-US" sz="2200" dirty="0"/>
          </a:p>
        </p:txBody>
      </p:sp>
      <p:pic>
        <p:nvPicPr>
          <p:cNvPr id="12" name="Picture 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</a:t>
            </a:r>
            <a:r>
              <a:rPr lang="is-IS" b="0" dirty="0"/>
              <a:t>2018</a:t>
            </a:r>
            <a:r>
              <a:rPr lang="en-US" b="0" dirty="0"/>
              <a:t>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437646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9485" y="697832"/>
            <a:ext cx="5257800" cy="5029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33580" y="2440954"/>
            <a:ext cx="34483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Content and Language Objective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166136" y="2816393"/>
            <a:ext cx="3104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Structured Reading Activities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 rot="151231">
            <a:off x="2781273" y="1425333"/>
            <a:ext cx="37394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SHELTERED INSTRUCTION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49020" y="3185725"/>
            <a:ext cx="27260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Structured Conversations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965132" y="3508090"/>
            <a:ext cx="3493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Developing Academic Vocabulary</a:t>
            </a:r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</a:t>
            </a:r>
            <a:r>
              <a:rPr lang="is-IS" b="0" dirty="0"/>
              <a:t>2018</a:t>
            </a:r>
            <a:r>
              <a:rPr lang="en-US" b="0" dirty="0"/>
              <a:t> Region One Education Service Center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4775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Session Objectives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Content Objective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719402"/>
            <a:ext cx="3618867" cy="2943111"/>
          </a:xfrm>
        </p:spPr>
        <p:txBody>
          <a:bodyPr>
            <a:normAutofit/>
          </a:bodyPr>
          <a:lstStyle/>
          <a:p>
            <a:r>
              <a:rPr lang="en-US" u="sng" dirty="0"/>
              <a:t>Today I</a:t>
            </a:r>
            <a:r>
              <a:rPr lang="en-US" dirty="0"/>
              <a:t> </a:t>
            </a:r>
            <a:r>
              <a:rPr lang="en-US" b="1" i="1" dirty="0"/>
              <a:t>explored</a:t>
            </a:r>
            <a:r>
              <a:rPr lang="en-US" dirty="0"/>
              <a:t> </a:t>
            </a:r>
            <a:r>
              <a:rPr lang="en-US" b="1" dirty="0"/>
              <a:t>sheltered instruction techniques and strategies </a:t>
            </a:r>
            <a:r>
              <a:rPr lang="en-US" dirty="0"/>
              <a:t>to make content comprehensible for my ELLs.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56537" y="673099"/>
            <a:ext cx="4270152" cy="576263"/>
          </a:xfrm>
        </p:spPr>
        <p:txBody>
          <a:bodyPr/>
          <a:lstStyle/>
          <a:p>
            <a:r>
              <a:rPr lang="en-US" sz="2800" dirty="0"/>
              <a:t>Language Objective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49271" y="1719402"/>
            <a:ext cx="3618869" cy="2628015"/>
          </a:xfrm>
        </p:spPr>
        <p:txBody>
          <a:bodyPr>
            <a:normAutofit/>
          </a:bodyPr>
          <a:lstStyle/>
          <a:p>
            <a:r>
              <a:rPr lang="en-US" u="sng" dirty="0"/>
              <a:t>Today I</a:t>
            </a:r>
            <a:r>
              <a:rPr lang="en-US" dirty="0"/>
              <a:t> </a:t>
            </a:r>
            <a:r>
              <a:rPr lang="en-US" b="1" i="1" dirty="0"/>
              <a:t>shared</a:t>
            </a:r>
            <a:r>
              <a:rPr lang="en-US" dirty="0"/>
              <a:t> different ideas on </a:t>
            </a:r>
            <a:r>
              <a:rPr lang="en-US" b="1" dirty="0"/>
              <a:t>how to implement sheltered instruction</a:t>
            </a:r>
            <a:r>
              <a:rPr lang="en-US" dirty="0"/>
              <a:t> strategies in my classrooms.</a:t>
            </a: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</a:t>
            </a:r>
            <a:r>
              <a:rPr lang="is-IS" b="0" dirty="0"/>
              <a:t>2018</a:t>
            </a:r>
            <a:r>
              <a:rPr lang="en-US" b="0" dirty="0"/>
              <a:t> Region One Education Service Center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316237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98212" y="4592510"/>
            <a:ext cx="7947576" cy="1600200"/>
          </a:xfrm>
        </p:spPr>
        <p:txBody>
          <a:bodyPr>
            <a:normAutofit/>
          </a:bodyPr>
          <a:lstStyle/>
          <a:p>
            <a:r>
              <a:rPr lang="en-US" sz="4000" dirty="0"/>
              <a:t>Exit Tickets: Backchannel Chat </a:t>
            </a:r>
            <a:r>
              <a:rPr lang="en-US" sz="4000" dirty="0">
                <a:hlinkClick r:id="rId2"/>
              </a:rPr>
              <a:t>kb42y</a:t>
            </a:r>
            <a:r>
              <a:rPr lang="en-US" sz="4000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3338" y="421734"/>
            <a:ext cx="7996238" cy="3886200"/>
          </a:xfrm>
        </p:spPr>
        <p:txBody>
          <a:bodyPr>
            <a:normAutofit/>
          </a:bodyPr>
          <a:lstStyle/>
          <a:p>
            <a:pPr marL="742950" marR="0" lvl="0" indent="-7429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sz="2800" dirty="0">
                <a:solidFill>
                  <a:srgbClr val="FF0000"/>
                </a:solidFill>
              </a:rPr>
              <a:t>3</a:t>
            </a:r>
            <a:r>
              <a:rPr lang="en-US" sz="2800" dirty="0"/>
              <a:t> Things I learned today</a:t>
            </a:r>
            <a:r>
              <a:rPr lang="mr-IN" sz="2800" dirty="0"/>
              <a:t>…</a:t>
            </a:r>
            <a:endParaRPr lang="en-US" sz="2800" dirty="0"/>
          </a:p>
          <a:p>
            <a:pPr marL="742950" marR="0" lvl="0" indent="-7429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sz="2800" dirty="0">
                <a:solidFill>
                  <a:srgbClr val="FF0000"/>
                </a:solidFill>
              </a:rPr>
              <a:t>2</a:t>
            </a:r>
            <a:r>
              <a:rPr lang="en-US" sz="2800" dirty="0"/>
              <a:t> Things that I will share with my colleagues</a:t>
            </a:r>
            <a:r>
              <a:rPr lang="mr-IN" sz="2800" dirty="0"/>
              <a:t>…</a:t>
            </a:r>
            <a:endParaRPr lang="en-US" sz="2800" dirty="0"/>
          </a:p>
          <a:p>
            <a:pPr marL="742950" marR="0" lvl="0" indent="-7429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sz="2800" dirty="0">
                <a:solidFill>
                  <a:srgbClr val="FF0000"/>
                </a:solidFill>
              </a:rPr>
              <a:t>1</a:t>
            </a:r>
            <a:r>
              <a:rPr lang="en-US" sz="2800" dirty="0"/>
              <a:t> Thing that I will implement </a:t>
            </a:r>
            <a:r>
              <a:rPr lang="en-US" sz="2800" dirty="0" smtClean="0"/>
              <a:t>in the next few days</a:t>
            </a:r>
            <a:r>
              <a:rPr lang="mr-IN" sz="2800" dirty="0" smtClean="0"/>
              <a:t>…</a:t>
            </a:r>
            <a:endParaRPr lang="en-US" sz="2800" dirty="0"/>
          </a:p>
          <a:p>
            <a:pPr marL="742950" marR="0" lvl="0" indent="-7429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en-US" sz="2800" dirty="0"/>
          </a:p>
          <a:p>
            <a:pPr marL="742950" lvl="0" indent="-742950" algn="ctr">
              <a:spcBef>
                <a:spcPts val="0"/>
              </a:spcBef>
              <a:buClrTx/>
              <a:buNone/>
            </a:pPr>
            <a:r>
              <a:rPr lang="en-US" dirty="0">
                <a:hlinkClick r:id="rId3"/>
              </a:rPr>
              <a:t>http://bit.do/Day3LFISD</a:t>
            </a:r>
            <a:endParaRPr lang="en-US" dirty="0"/>
          </a:p>
          <a:p>
            <a:pPr marL="742950" lvl="0" indent="-742950" algn="ctr">
              <a:spcBef>
                <a:spcPts val="0"/>
              </a:spcBef>
              <a:buClrTx/>
              <a:buNone/>
            </a:pPr>
            <a:r>
              <a:rPr lang="en-US" dirty="0"/>
              <a:t> </a:t>
            </a:r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</a:t>
            </a:r>
            <a:r>
              <a:rPr lang="is-IS" b="0" dirty="0"/>
              <a:t>2018</a:t>
            </a:r>
            <a:r>
              <a:rPr lang="en-US" b="0" dirty="0"/>
              <a:t> Region One Education Service Center</a:t>
            </a:r>
          </a:p>
        </p:txBody>
      </p:sp>
      <p:pic>
        <p:nvPicPr>
          <p:cNvPr id="4" name="Picture 3" descr="A close up of a logo&#10;&#10;Description generated with very high confidence">
            <a:extLst>
              <a:ext uri="{FF2B5EF4-FFF2-40B4-BE49-F238E27FC236}">
                <a16:creationId xmlns="" xmlns:a16="http://schemas.microsoft.com/office/drawing/2014/main" id="{9187C88F-DF1A-453B-95F7-3B822D3DC5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44470" y="3460769"/>
            <a:ext cx="1530107" cy="1530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660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7916" y="257939"/>
            <a:ext cx="7217846" cy="2677648"/>
          </a:xfrm>
        </p:spPr>
        <p:txBody>
          <a:bodyPr/>
          <a:lstStyle/>
          <a:p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¡Mil gracias!</a:t>
            </a:r>
            <a:b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See you on 01/07/19 </a:t>
            </a:r>
          </a:p>
        </p:txBody>
      </p:sp>
      <p:sp>
        <p:nvSpPr>
          <p:cNvPr id="4" name="Text Placeholder 5"/>
          <p:cNvSpPr txBox="1">
            <a:spLocks/>
          </p:cNvSpPr>
          <p:nvPr/>
        </p:nvSpPr>
        <p:spPr>
          <a:xfrm>
            <a:off x="770622" y="4068026"/>
            <a:ext cx="7606325" cy="990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/>
              <a:t>Karina E. Chapa, M.Ed.</a:t>
            </a:r>
          </a:p>
          <a:p>
            <a:r>
              <a:rPr lang="en-US" sz="2000" dirty="0"/>
              <a:t>Language Proficiency, </a:t>
            </a:r>
            <a:r>
              <a:rPr lang="en-US" sz="2000" dirty="0" err="1"/>
              <a:t>Biliteracy</a:t>
            </a:r>
            <a:r>
              <a:rPr lang="en-US" sz="2000" dirty="0"/>
              <a:t> and Cultural Diversity Director</a:t>
            </a:r>
          </a:p>
          <a:p>
            <a:r>
              <a:rPr lang="en-US" sz="2000" u="sng" dirty="0">
                <a:solidFill>
                  <a:srgbClr val="000000"/>
                </a:solidFill>
              </a:rPr>
              <a:t>kchapa@esc1.net</a:t>
            </a:r>
          </a:p>
          <a:p>
            <a:r>
              <a:rPr lang="en-US" sz="2000" dirty="0"/>
              <a:t>Facebook: Region One ESC Bilingual</a:t>
            </a:r>
          </a:p>
          <a:p>
            <a:r>
              <a:rPr lang="en-US" sz="2000" dirty="0"/>
              <a:t>Twitter @esc1bilingual @</a:t>
            </a:r>
            <a:r>
              <a:rPr lang="en-US" sz="2000" dirty="0" err="1"/>
              <a:t>bilingualpride</a:t>
            </a:r>
            <a:endParaRPr lang="en-US" sz="2000" dirty="0"/>
          </a:p>
        </p:txBody>
      </p:sp>
      <p:pic>
        <p:nvPicPr>
          <p:cNvPr id="9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</a:t>
            </a:r>
            <a:r>
              <a:rPr lang="is-IS" b="0" dirty="0"/>
              <a:t>2018</a:t>
            </a:r>
            <a:r>
              <a:rPr lang="en-US" b="0" dirty="0"/>
              <a:t>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1758665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Three-Step Interview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1105992" y="1155484"/>
            <a:ext cx="7760949" cy="3926508"/>
          </a:xfrm>
        </p:spPr>
        <p:txBody>
          <a:bodyPr>
            <a:normAutofit fontScale="92500" lnSpcReduction="10000"/>
          </a:bodyPr>
          <a:lstStyle/>
          <a:p>
            <a:r>
              <a:rPr lang="en-US" sz="3100" cap="none" dirty="0">
                <a:solidFill>
                  <a:schemeClr val="tx1"/>
                </a:solidFill>
              </a:rPr>
              <a:t>Stand up when you can complete one of these sentences:</a:t>
            </a:r>
          </a:p>
          <a:p>
            <a:pPr lvl="1"/>
            <a:endParaRPr lang="en-US" sz="2100" dirty="0">
              <a:solidFill>
                <a:schemeClr val="tx1"/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1"/>
                </a:solidFill>
              </a:rPr>
              <a:t>Teaching ELLs is so difficult because… 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en-US" sz="2800" dirty="0">
              <a:solidFill>
                <a:schemeClr val="tx1"/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1"/>
                </a:solidFill>
              </a:rPr>
              <a:t>One challenge I face when teaching ELLs is…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en-US" sz="2800" dirty="0">
              <a:solidFill>
                <a:schemeClr val="tx1"/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1"/>
                </a:solidFill>
              </a:rPr>
              <a:t>One challenge I face when instructing ELLs is… What I have done to overcome this challenge is…</a:t>
            </a:r>
          </a:p>
          <a:p>
            <a:endParaRPr lang="en-US" sz="2100" cap="none" dirty="0">
              <a:solidFill>
                <a:schemeClr val="tx1"/>
              </a:solidFill>
            </a:endParaRPr>
          </a:p>
          <a:p>
            <a:endParaRPr lang="en-US" sz="2100" cap="none" dirty="0">
              <a:solidFill>
                <a:schemeClr val="tx1"/>
              </a:solidFill>
            </a:endParaRPr>
          </a:p>
          <a:p>
            <a:endParaRPr lang="en-US" cap="none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 rot="19860000">
            <a:off x="214333" y="2175371"/>
            <a:ext cx="1181734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+mn-ea"/>
              </a:rPr>
              <a:t>Beginner</a:t>
            </a:r>
          </a:p>
        </p:txBody>
      </p:sp>
      <p:sp>
        <p:nvSpPr>
          <p:cNvPr id="5" name="Rectangle 4"/>
          <p:cNvSpPr/>
          <p:nvPr/>
        </p:nvSpPr>
        <p:spPr>
          <a:xfrm rot="19860000">
            <a:off x="130920" y="2916489"/>
            <a:ext cx="1606530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+mn-ea"/>
              </a:rPr>
              <a:t>Intermediate</a:t>
            </a:r>
          </a:p>
        </p:txBody>
      </p:sp>
      <p:sp>
        <p:nvSpPr>
          <p:cNvPr id="6" name="Rectangle 5"/>
          <p:cNvSpPr/>
          <p:nvPr/>
        </p:nvSpPr>
        <p:spPr>
          <a:xfrm rot="19860000">
            <a:off x="163839" y="3818464"/>
            <a:ext cx="1282723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+mn-ea"/>
              </a:rPr>
              <a:t>Advanced</a:t>
            </a: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</a:t>
            </a:r>
            <a:r>
              <a:rPr lang="is-IS" b="0" dirty="0"/>
              <a:t>2018</a:t>
            </a:r>
            <a:r>
              <a:rPr lang="en-US" b="0" dirty="0"/>
              <a:t> Region One Education Service Center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5062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1875" y="1931894"/>
            <a:ext cx="3406587" cy="1116106"/>
          </a:xfrm>
        </p:spPr>
        <p:txBody>
          <a:bodyPr>
            <a:noAutofit/>
          </a:bodyPr>
          <a:lstStyle/>
          <a:p>
            <a:r>
              <a:rPr lang="en-US" sz="3600" dirty="0"/>
              <a:t>What are the two goals of Sheltered Instruction?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724400" y="2843464"/>
            <a:ext cx="3833191" cy="27432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830388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0" indent="-283464">
              <a:buClr>
                <a:schemeClr val="accent5">
                  <a:lumMod val="75000"/>
                </a:schemeClr>
              </a:buClr>
              <a:buFont typeface="Wingdings" pitchFamily="2" charset="2"/>
              <a:buChar char="§"/>
              <a:defRPr/>
            </a:pPr>
            <a:endParaRPr lang="en-US" dirty="0">
              <a:solidFill>
                <a:srgbClr val="3A4C03"/>
              </a:solidFill>
            </a:endParaRPr>
          </a:p>
          <a:p>
            <a:pPr marL="365760" indent="-283464">
              <a:buClr>
                <a:schemeClr val="accent5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en-US" sz="2800" dirty="0">
                <a:solidFill>
                  <a:schemeClr val="accent1"/>
                </a:solidFill>
              </a:rPr>
              <a:t>Make Content Comprehensible</a:t>
            </a:r>
          </a:p>
          <a:p>
            <a:pPr marL="365760" indent="-283464">
              <a:buClr>
                <a:schemeClr val="accent5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en-US" sz="2800" dirty="0">
                <a:solidFill>
                  <a:schemeClr val="accent1"/>
                </a:solidFill>
              </a:rPr>
              <a:t>Develop Academic Language</a:t>
            </a:r>
          </a:p>
        </p:txBody>
      </p:sp>
      <p:pic>
        <p:nvPicPr>
          <p:cNvPr id="6" name="Picture 5" descr="photo 36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212"/>
          <a:stretch/>
        </p:blipFill>
        <p:spPr>
          <a:xfrm>
            <a:off x="-26365" y="0"/>
            <a:ext cx="4369765" cy="6858000"/>
          </a:xfrm>
          <a:prstGeom prst="rect">
            <a:avLst/>
          </a:prstGeom>
        </p:spPr>
      </p:pic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460789" y="6311937"/>
            <a:ext cx="3844803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</a:t>
            </a:r>
            <a:r>
              <a:rPr lang="is-IS" b="0" dirty="0"/>
              <a:t>2018</a:t>
            </a:r>
            <a:r>
              <a:rPr lang="en-US" b="0" dirty="0"/>
              <a:t> Region One Education Service Center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414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9485" y="697832"/>
            <a:ext cx="5257800" cy="5029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88696" y="2440954"/>
            <a:ext cx="3538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Content and Language Objectives</a:t>
            </a:r>
          </a:p>
        </p:txBody>
      </p:sp>
      <p:sp>
        <p:nvSpPr>
          <p:cNvPr id="14" name="TextBox 13"/>
          <p:cNvSpPr txBox="1"/>
          <p:nvPr/>
        </p:nvSpPr>
        <p:spPr>
          <a:xfrm rot="151231">
            <a:off x="2781273" y="1425333"/>
            <a:ext cx="37394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SHELTERED INSTRUCTION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</a:t>
            </a:r>
            <a:r>
              <a:rPr lang="is-IS" b="0" dirty="0"/>
              <a:t>2018</a:t>
            </a:r>
            <a:r>
              <a:rPr lang="en-US" b="0" dirty="0"/>
              <a:t> Region One Education Service Center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5327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385" y="2617316"/>
            <a:ext cx="3994015" cy="2283824"/>
          </a:xfrm>
        </p:spPr>
        <p:txBody>
          <a:bodyPr>
            <a:normAutofit/>
          </a:bodyPr>
          <a:lstStyle/>
          <a:p>
            <a:r>
              <a:rPr lang="en-US" dirty="0"/>
              <a:t>Make an Appointment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9784" y="3320245"/>
            <a:ext cx="2583686" cy="25836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9" name="Straight Connector 8"/>
          <p:cNvCxnSpPr/>
          <p:nvPr/>
        </p:nvCxnSpPr>
        <p:spPr>
          <a:xfrm>
            <a:off x="5844487" y="4669582"/>
            <a:ext cx="5835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7033383" y="4669582"/>
            <a:ext cx="5835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449871" y="4015866"/>
            <a:ext cx="5835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427999" y="5347361"/>
            <a:ext cx="5835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</a:t>
            </a:r>
            <a:r>
              <a:rPr lang="is-IS" b="0" dirty="0"/>
              <a:t>2018</a:t>
            </a:r>
            <a:r>
              <a:rPr lang="en-US" b="0" dirty="0"/>
              <a:t> Region One Education Service Center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823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Newsprint.thmx</Template>
  <TotalTime>4509</TotalTime>
  <Words>1686</Words>
  <Application>Microsoft Macintosh PowerPoint</Application>
  <PresentationFormat>On-screen Show (4:3)</PresentationFormat>
  <Paragraphs>360</Paragraphs>
  <Slides>59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73" baseType="lpstr">
      <vt:lpstr>Calibri</vt:lpstr>
      <vt:lpstr>Century Gothic</vt:lpstr>
      <vt:lpstr>Georgia</vt:lpstr>
      <vt:lpstr>Impact</vt:lpstr>
      <vt:lpstr>Mangal</vt:lpstr>
      <vt:lpstr>ＭＳ Ｐゴシック</vt:lpstr>
      <vt:lpstr>ＭＳ Ｐ明朝</vt:lpstr>
      <vt:lpstr>Times New Roman</vt:lpstr>
      <vt:lpstr>Verdana</vt:lpstr>
      <vt:lpstr>Wingdings</vt:lpstr>
      <vt:lpstr>Wingdings 2</vt:lpstr>
      <vt:lpstr>Wingdings 3</vt:lpstr>
      <vt:lpstr>Arial</vt:lpstr>
      <vt:lpstr>NewsPrint</vt:lpstr>
      <vt:lpstr>ELL Instructional Academy</vt:lpstr>
      <vt:lpstr>Professional Learning Essential Agreements</vt:lpstr>
      <vt:lpstr>Think, Pair, Share!</vt:lpstr>
      <vt:lpstr>Sheltered instruction</vt:lpstr>
      <vt:lpstr>Session Objectives</vt:lpstr>
      <vt:lpstr>Three-Step Interview</vt:lpstr>
      <vt:lpstr>What are the two goals of Sheltered Instruction?</vt:lpstr>
      <vt:lpstr>PowerPoint Presentation</vt:lpstr>
      <vt:lpstr>Make an Appointment</vt:lpstr>
      <vt:lpstr>Content and language objectives</vt:lpstr>
      <vt:lpstr>Anticipation Guide</vt:lpstr>
      <vt:lpstr>Round Table</vt:lpstr>
      <vt:lpstr>The What and the How</vt:lpstr>
      <vt:lpstr>Content Objective - Sample</vt:lpstr>
      <vt:lpstr>Writing Content Objectives</vt:lpstr>
      <vt:lpstr>PowerPoint Presentation</vt:lpstr>
      <vt:lpstr>Language Objective - Sample</vt:lpstr>
      <vt:lpstr>Writing Language Objectives</vt:lpstr>
      <vt:lpstr>PowerPoint Presentation</vt:lpstr>
      <vt:lpstr>Key Points to Remember</vt:lpstr>
      <vt:lpstr>Provide Feedback</vt:lpstr>
      <vt:lpstr>PowerPoint Presentation</vt:lpstr>
      <vt:lpstr>Provide Feedback</vt:lpstr>
      <vt:lpstr>Provide Feedback</vt:lpstr>
      <vt:lpstr>Provide Feedback</vt:lpstr>
      <vt:lpstr>PowerPoint Presentation</vt:lpstr>
      <vt:lpstr>PowerPoint Presentation</vt:lpstr>
      <vt:lpstr>Structured reading  and writing activities</vt:lpstr>
      <vt:lpstr>Structured Reading and Writing Activities</vt:lpstr>
      <vt:lpstr>SQP2RS</vt:lpstr>
      <vt:lpstr>SQP2RS</vt:lpstr>
      <vt:lpstr>Inside-Outside Circle</vt:lpstr>
      <vt:lpstr>Go to your 6 o’clock</vt:lpstr>
      <vt:lpstr>PowerPoint Presentation</vt:lpstr>
      <vt:lpstr>Structured conversations</vt:lpstr>
      <vt:lpstr>1-2-4-ALL</vt:lpstr>
      <vt:lpstr>Use of Complete Sentences</vt:lpstr>
      <vt:lpstr>Use of Complete Sentences</vt:lpstr>
      <vt:lpstr>Use of Complete Sentences</vt:lpstr>
      <vt:lpstr>Your Turn! Gallery Walk!</vt:lpstr>
      <vt:lpstr>Structured Conversations</vt:lpstr>
      <vt:lpstr>PowerPoint Presentation</vt:lpstr>
      <vt:lpstr>PowerPoint Presentation</vt:lpstr>
      <vt:lpstr>Developing academic vocabulary</vt:lpstr>
      <vt:lpstr>PowerPoint Presentation</vt:lpstr>
      <vt:lpstr>PowerPoint Presentation</vt:lpstr>
      <vt:lpstr>PowerPoint Presentation</vt:lpstr>
      <vt:lpstr>Would this help?</vt:lpstr>
      <vt:lpstr>How about this?</vt:lpstr>
      <vt:lpstr>PowerPoint Presentation</vt:lpstr>
      <vt:lpstr>PowerPoint Presentation</vt:lpstr>
      <vt:lpstr>PowerPoint Presentation</vt:lpstr>
      <vt:lpstr>PowerPoint Presentation</vt:lpstr>
      <vt:lpstr>Vocabulary Experts</vt:lpstr>
      <vt:lpstr>PowerPoint Presentation</vt:lpstr>
      <vt:lpstr>PowerPoint Presentation</vt:lpstr>
      <vt:lpstr>Session Objectives</vt:lpstr>
      <vt:lpstr>Exit Tickets: Backchannel Chat kb42y </vt:lpstr>
      <vt:lpstr>¡Mil gracias! See you on 01/07/19 </vt:lpstr>
    </vt:vector>
  </TitlesOfParts>
  <Company>Region One ESC</Company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ELL Leadership Academy</dc:title>
  <dc:creator>Karina Chapa</dc:creator>
  <cp:lastModifiedBy>Microsoft Office User</cp:lastModifiedBy>
  <cp:revision>131</cp:revision>
  <dcterms:created xsi:type="dcterms:W3CDTF">2016-11-01T01:49:00Z</dcterms:created>
  <dcterms:modified xsi:type="dcterms:W3CDTF">2018-11-30T05:57:03Z</dcterms:modified>
</cp:coreProperties>
</file>